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	<Relationship Id="rId59" Type="http://schemas.openxmlformats.org/officeDocument/2006/relationships/slide" Target="slides/slide54.xml" />
	<Relationship Id="rId60" Type="http://schemas.openxmlformats.org/officeDocument/2006/relationships/slide" Target="slides/slide55.xml" />
	<Relationship Id="rId61" Type="http://schemas.openxmlformats.org/officeDocument/2006/relationships/slide" Target="slides/slide56.xml" />
	<Relationship Id="rId62" Type="http://schemas.openxmlformats.org/officeDocument/2006/relationships/slide" Target="slides/slide57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.jpeg" />
	<Relationship Id="rId3" Type="http://schemas.openxmlformats.org/officeDocument/2006/relationships/image" Target="../media/image19.jpeg" />
	<Relationship Id="rId4" Type="http://schemas.openxmlformats.org/officeDocument/2006/relationships/image" Target="../media/image20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.jpeg" />
	<Relationship Id="rId3" Type="http://schemas.openxmlformats.org/officeDocument/2006/relationships/image" Target="../media/image22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.jpeg" />
	<Relationship Id="rId3" Type="http://schemas.openxmlformats.org/officeDocument/2006/relationships/image" Target="../media/image24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.jpeg" />
	<Relationship Id="rId3" Type="http://schemas.openxmlformats.org/officeDocument/2006/relationships/image" Target="../media/image26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.jpeg" />
	<Relationship Id="rId3" Type="http://schemas.openxmlformats.org/officeDocument/2006/relationships/image" Target="../media/image28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.jpeg" />
	<Relationship Id="rId3" Type="http://schemas.openxmlformats.org/officeDocument/2006/relationships/image" Target="../media/image30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.jpeg" />
	<Relationship Id="rId3" Type="http://schemas.openxmlformats.org/officeDocument/2006/relationships/image" Target="../media/image32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.jpeg" />
	<Relationship Id="rId3" Type="http://schemas.openxmlformats.org/officeDocument/2006/relationships/image" Target="../media/image34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.jpeg" />
	<Relationship Id="rId3" Type="http://schemas.openxmlformats.org/officeDocument/2006/relationships/image" Target="../media/image36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.jpeg" />
	<Relationship Id="rId3" Type="http://schemas.openxmlformats.org/officeDocument/2006/relationships/image" Target="../media/image38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9.jpeg" />
	<Relationship Id="rId3" Type="http://schemas.openxmlformats.org/officeDocument/2006/relationships/image" Target="../media/image40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.jpeg" />
	<Relationship Id="rId3" Type="http://schemas.openxmlformats.org/officeDocument/2006/relationships/image" Target="../media/image43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.jpeg" />
	<Relationship Id="rId3" Type="http://schemas.openxmlformats.org/officeDocument/2006/relationships/image" Target="../media/image46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7.jpeg" />
	<Relationship Id="rId3" Type="http://schemas.openxmlformats.org/officeDocument/2006/relationships/image" Target="../media/image48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9.jpeg" />
	<Relationship Id="rId3" Type="http://schemas.openxmlformats.org/officeDocument/2006/relationships/image" Target="../media/image50.jpeg" />
	<Relationship Id="rId4" Type="http://schemas.openxmlformats.org/officeDocument/2006/relationships/image" Target="../media/image51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2.jpeg" />
	<Relationship Id="rId3" Type="http://schemas.openxmlformats.org/officeDocument/2006/relationships/image" Target="../media/image53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4.jpeg" />
	<Relationship Id="rId3" Type="http://schemas.openxmlformats.org/officeDocument/2006/relationships/image" Target="../media/image55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6.jpeg" />
	<Relationship Id="rId3" Type="http://schemas.openxmlformats.org/officeDocument/2006/relationships/image" Target="../media/image57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8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9.jpeg" />
	<Relationship Id="rId3" Type="http://schemas.openxmlformats.org/officeDocument/2006/relationships/image" Target="../media/image60.jpeg" />
	<Relationship Id="rId4" Type="http://schemas.openxmlformats.org/officeDocument/2006/relationships/image" Target="../media/image61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2.jpeg" />
	<Relationship Id="rId3" Type="http://schemas.openxmlformats.org/officeDocument/2006/relationships/image" Target="../media/image63.jpeg" />
	<Relationship Id="rId4" Type="http://schemas.openxmlformats.org/officeDocument/2006/relationships/image" Target="../media/image64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5.jpeg" />
	<Relationship Id="rId3" Type="http://schemas.openxmlformats.org/officeDocument/2006/relationships/image" Target="../media/image66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7.jpeg" />
	<Relationship Id="rId3" Type="http://schemas.openxmlformats.org/officeDocument/2006/relationships/image" Target="../media/image68.jpeg" />
	<Relationship Id="rId4" Type="http://schemas.openxmlformats.org/officeDocument/2006/relationships/image" Target="../media/image69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0.jpeg" />
	<Relationship Id="rId3" Type="http://schemas.openxmlformats.org/officeDocument/2006/relationships/image" Target="../media/image71.jpeg" />
	<Relationship Id="rId4" Type="http://schemas.openxmlformats.org/officeDocument/2006/relationships/image" Target="../media/image72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3.jpeg" />
	<Relationship Id="rId3" Type="http://schemas.openxmlformats.org/officeDocument/2006/relationships/image" Target="../media/image74.jpeg" />
	<Relationship Id="rId4" Type="http://schemas.openxmlformats.org/officeDocument/2006/relationships/image" Target="../media/image75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6.jpeg" />
	<Relationship Id="rId3" Type="http://schemas.openxmlformats.org/officeDocument/2006/relationships/image" Target="../media/image77.jpeg" />
	<Relationship Id="rId4" Type="http://schemas.openxmlformats.org/officeDocument/2006/relationships/image" Target="../media/image78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9.jpeg" />
	<Relationship Id="rId3" Type="http://schemas.openxmlformats.org/officeDocument/2006/relationships/image" Target="../media/image80.jpeg" />
	<Relationship Id="rId4" Type="http://schemas.openxmlformats.org/officeDocument/2006/relationships/image" Target="../media/image81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2.jpeg" />
	<Relationship Id="rId3" Type="http://schemas.openxmlformats.org/officeDocument/2006/relationships/image" Target="../media/image83.jpeg" />
	<Relationship Id="rId4" Type="http://schemas.openxmlformats.org/officeDocument/2006/relationships/image" Target="../media/image84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5.jpeg" />
	<Relationship Id="rId3" Type="http://schemas.openxmlformats.org/officeDocument/2006/relationships/image" Target="../media/image86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7.jpeg" />
	<Relationship Id="rId3" Type="http://schemas.openxmlformats.org/officeDocument/2006/relationships/image" Target="../media/image88.jpeg" />
	<Relationship Id="rId4" Type="http://schemas.openxmlformats.org/officeDocument/2006/relationships/image" Target="../media/image89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0.jpeg" />
	<Relationship Id="rId3" Type="http://schemas.openxmlformats.org/officeDocument/2006/relationships/image" Target="../media/image91.jpeg" />
	<Relationship Id="rId4" Type="http://schemas.openxmlformats.org/officeDocument/2006/relationships/image" Target="../media/image92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3.jpeg" />
	<Relationship Id="rId3" Type="http://schemas.openxmlformats.org/officeDocument/2006/relationships/image" Target="../media/image94.jpeg" />
	<Relationship Id="rId4" Type="http://schemas.openxmlformats.org/officeDocument/2006/relationships/image" Target="../media/image95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6.jpeg" />
	<Relationship Id="rId3" Type="http://schemas.openxmlformats.org/officeDocument/2006/relationships/image" Target="../media/image97.jpeg" />
	<Relationship Id="rId4" Type="http://schemas.openxmlformats.org/officeDocument/2006/relationships/image" Target="../media/image98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9.jpeg" />
	<Relationship Id="rId3" Type="http://schemas.openxmlformats.org/officeDocument/2006/relationships/image" Target="../media/image100.jpeg" />
	<Relationship Id="rId4" Type="http://schemas.openxmlformats.org/officeDocument/2006/relationships/image" Target="../media/image101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2.jpeg" />
	<Relationship Id="rId3" Type="http://schemas.openxmlformats.org/officeDocument/2006/relationships/image" Target="../media/image103.jpeg" />
	<Relationship Id="rId4" Type="http://schemas.openxmlformats.org/officeDocument/2006/relationships/image" Target="../media/image104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5.jpeg" />
	<Relationship Id="rId3" Type="http://schemas.openxmlformats.org/officeDocument/2006/relationships/image" Target="../media/image106.jpeg" />
	<Relationship Id="rId4" Type="http://schemas.openxmlformats.org/officeDocument/2006/relationships/image" Target="../media/image107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8.jpeg" />
	<Relationship Id="rId3" Type="http://schemas.openxmlformats.org/officeDocument/2006/relationships/image" Target="../media/image109.jpeg" />
	<Relationship Id="rId4" Type="http://schemas.openxmlformats.org/officeDocument/2006/relationships/image" Target="../media/image110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1.jpeg" />
	<Relationship Id="rId3" Type="http://schemas.openxmlformats.org/officeDocument/2006/relationships/image" Target="../media/image112.jpeg" />
	<Relationship Id="rId4" Type="http://schemas.openxmlformats.org/officeDocument/2006/relationships/image" Target="../media/image113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	<Relationship Id="rId3" Type="http://schemas.openxmlformats.org/officeDocument/2006/relationships/image" Target="../media/image6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4.jpeg" />
	<Relationship Id="rId3" Type="http://schemas.openxmlformats.org/officeDocument/2006/relationships/image" Target="../media/image115.jpeg" />
	<Relationship Id="rId4" Type="http://schemas.openxmlformats.org/officeDocument/2006/relationships/image" Target="../media/image116.jpeg" />
	<Relationship Id="rId5" Type="http://schemas.openxmlformats.org/officeDocument/2006/relationships/image" Target="../media/image117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8.jpeg" />
	<Relationship Id="rId3" Type="http://schemas.openxmlformats.org/officeDocument/2006/relationships/image" Target="../media/image119.jpeg" />
	<Relationship Id="rId4" Type="http://schemas.openxmlformats.org/officeDocument/2006/relationships/image" Target="../media/image120.jpeg" />
	<Relationship Id="rId5" Type="http://schemas.openxmlformats.org/officeDocument/2006/relationships/image" Target="../media/image121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2.jpeg" />
	<Relationship Id="rId3" Type="http://schemas.openxmlformats.org/officeDocument/2006/relationships/image" Target="../media/image123.jpeg" />
	<Relationship Id="rId4" Type="http://schemas.openxmlformats.org/officeDocument/2006/relationships/image" Target="../media/image124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5.jpeg" />
	<Relationship Id="rId3" Type="http://schemas.openxmlformats.org/officeDocument/2006/relationships/image" Target="../media/image126.jpeg" />
	<Relationship Id="rId4" Type="http://schemas.openxmlformats.org/officeDocument/2006/relationships/image" Target="../media/image127.jpeg" />
</Relationships>
</file>

<file path=ppt/slides/_rels/slide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8.jpeg" />
	<Relationship Id="rId3" Type="http://schemas.openxmlformats.org/officeDocument/2006/relationships/image" Target="../media/image129.jpeg" />
	<Relationship Id="rId4" Type="http://schemas.openxmlformats.org/officeDocument/2006/relationships/image" Target="../media/image130.jpeg" />
</Relationships>
</file>

<file path=ppt/slides/_rels/slide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1.jpeg" />
	<Relationship Id="rId3" Type="http://schemas.openxmlformats.org/officeDocument/2006/relationships/image" Target="../media/image132.jpeg" />
	<Relationship Id="rId4" Type="http://schemas.openxmlformats.org/officeDocument/2006/relationships/image" Target="../media/image133.jpeg" />
</Relationships>
</file>

<file path=ppt/slides/_rels/slide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4.jpeg" />
	<Relationship Id="rId3" Type="http://schemas.openxmlformats.org/officeDocument/2006/relationships/image" Target="../media/image135.jpeg" />
</Relationships>
</file>

<file path=ppt/slides/_rels/slide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6.jpeg" />
	<Relationship Id="rId3" Type="http://schemas.openxmlformats.org/officeDocument/2006/relationships/image" Target="../media/image137.jpeg" />
	<Relationship Id="rId4" Type="http://schemas.openxmlformats.org/officeDocument/2006/relationships/image" Target="../media/image138.jpeg" />
	<Relationship Id="rId5" Type="http://schemas.openxmlformats.org/officeDocument/2006/relationships/image" Target="../media/image139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.jpeg" />
	<Relationship Id="rId3" Type="http://schemas.openxmlformats.org/officeDocument/2006/relationships/image" Target="../media/image9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.jpeg" />
	<Relationship Id="rId3" Type="http://schemas.openxmlformats.org/officeDocument/2006/relationships/image" Target="../media/image11.jpeg" />
	<Relationship Id="rId4" Type="http://schemas.openxmlformats.org/officeDocument/2006/relationships/image" Target="../media/image12.jpeg" />
	<Relationship Id="rId5" Type="http://schemas.openxmlformats.org/officeDocument/2006/relationships/image" Target="../media/image13.jpeg" />
	<Relationship Id="rId6" Type="http://schemas.openxmlformats.org/officeDocument/2006/relationships/image" Target="../media/image14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.jpeg" />
	<Relationship Id="rId3" Type="http://schemas.openxmlformats.org/officeDocument/2006/relationships/image" Target="../media/image16.jpeg" />
	<Relationship Id="rId4" Type="http://schemas.openxmlformats.org/officeDocument/2006/relationships/image" Target="../media/image17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94200" y="2057400"/>
            <a:ext cx="4648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2590800" algn="l"/>
              </a:tabLst>
            </a:pPr>
            <a:r>
              <a:rPr lang="en-US" altLang="zh-CN" dirty="0" smtClean="0"/>
              <a:t>	</a:t>
            </a:r>
            <a:r>
              <a:rPr lang="en-US" altLang="zh-CN" sz="3602" dirty="0" smtClean="0">
                <a:solidFill>
                  <a:srgbClr val="ffffff"/>
                </a:solidFill>
                <a:latin typeface="Arial Black" pitchFamily="18" charset="0"/>
                <a:cs typeface="Arial Black" pitchFamily="18" charset="0"/>
              </a:rPr>
              <a:t>AI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기술과</a:t>
            </a:r>
          </a:p>
          <a:p>
            <a:pPr>
              <a:lnSpc>
                <a:spcPts val="4300"/>
              </a:lnSpc>
              <a:tabLst>
                <a:tab pos="2590800" algn="l"/>
              </a:tabLst>
            </a:pP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빅데이터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분석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모델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ffffff"/>
                </a:solidFill>
                <a:latin typeface="Arial Black" pitchFamily="18" charset="0"/>
                <a:cs typeface="Arial Black" pitchFamily="18" charset="0"/>
              </a:rPr>
              <a:t>III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32200"/>
            <a:ext cx="9144000" cy="1955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-9-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292100"/>
            <a:ext cx="84836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889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실습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88900" algn="l"/>
                <a:tab pos="3429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실습데이터와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실습과정은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Brett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Lantz,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“Machine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Learning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with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R”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에서</a:t>
            </a:r>
          </a:p>
          <a:p>
            <a:pPr>
              <a:lnSpc>
                <a:spcPts val="2800"/>
              </a:lnSpc>
              <a:tabLst>
                <a:tab pos="889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발췌</a:t>
            </a:r>
          </a:p>
          <a:p>
            <a:pPr>
              <a:lnSpc>
                <a:spcPts val="3300"/>
              </a:lnSpc>
              <a:tabLst>
                <a:tab pos="88900" algn="l"/>
                <a:tab pos="3429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미국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학생들의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네트워크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프로파일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군집분석</a:t>
            </a:r>
          </a:p>
          <a:p>
            <a:pPr>
              <a:lnSpc>
                <a:spcPts val="3300"/>
              </a:lnSpc>
              <a:tabLst>
                <a:tab pos="88900" algn="l"/>
                <a:tab pos="342900" algn="l"/>
              </a:tabLst>
            </a:pPr>
            <a:r>
              <a:rPr lang="en-US" altLang="zh-CN" sz="200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30,000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명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여학생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비율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74%)</a:t>
            </a:r>
          </a:p>
          <a:p>
            <a:pPr>
              <a:lnSpc>
                <a:spcPts val="3300"/>
              </a:lnSpc>
              <a:tabLst>
                <a:tab pos="88900" algn="l"/>
                <a:tab pos="3429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변수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활용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612" y="2912364"/>
            <a:ext cx="8496300" cy="2862071"/>
          </a:xfrm>
          <a:custGeom>
            <a:avLst/>
            <a:gdLst>
              <a:gd name="connsiteX0" fmla="*/ 0 w 8496300"/>
              <a:gd name="connsiteY0" fmla="*/ 2862071 h 2862071"/>
              <a:gd name="connsiteX1" fmla="*/ 8496300 w 8496300"/>
              <a:gd name="connsiteY1" fmla="*/ 2862071 h 2862071"/>
              <a:gd name="connsiteX2" fmla="*/ 8496300 w 8496300"/>
              <a:gd name="connsiteY2" fmla="*/ 0 h 2862071"/>
              <a:gd name="connsiteX3" fmla="*/ 0 w 8496300"/>
              <a:gd name="connsiteY3" fmla="*/ 0 h 2862071"/>
              <a:gd name="connsiteX4" fmla="*/ 0 w 8496300"/>
              <a:gd name="connsiteY4" fmla="*/ 2862071 h 2862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6300" h="2862071">
                <a:moveTo>
                  <a:pt x="0" y="2862071"/>
                </a:moveTo>
                <a:lnTo>
                  <a:pt x="8496300" y="2862071"/>
                </a:lnTo>
                <a:lnTo>
                  <a:pt x="8496300" y="0"/>
                </a:lnTo>
                <a:lnTo>
                  <a:pt x="0" y="0"/>
                </a:lnTo>
                <a:lnTo>
                  <a:pt x="0" y="2862071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262" y="2906014"/>
            <a:ext cx="8509000" cy="2874771"/>
          </a:xfrm>
          <a:custGeom>
            <a:avLst/>
            <a:gdLst>
              <a:gd name="connsiteX0" fmla="*/ 6350 w 8509000"/>
              <a:gd name="connsiteY0" fmla="*/ 2868421 h 2874771"/>
              <a:gd name="connsiteX1" fmla="*/ 8502650 w 8509000"/>
              <a:gd name="connsiteY1" fmla="*/ 2868421 h 2874771"/>
              <a:gd name="connsiteX2" fmla="*/ 8502650 w 8509000"/>
              <a:gd name="connsiteY2" fmla="*/ 6350 h 2874771"/>
              <a:gd name="connsiteX3" fmla="*/ 6350 w 8509000"/>
              <a:gd name="connsiteY3" fmla="*/ 6350 h 2874771"/>
              <a:gd name="connsiteX4" fmla="*/ 6350 w 8509000"/>
              <a:gd name="connsiteY4" fmla="*/ 2868421 h 2874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9000" h="2874771">
                <a:moveTo>
                  <a:pt x="6350" y="2868421"/>
                </a:moveTo>
                <a:lnTo>
                  <a:pt x="8502650" y="2868421"/>
                </a:lnTo>
                <a:lnTo>
                  <a:pt x="8502650" y="6350"/>
                </a:lnTo>
                <a:lnTo>
                  <a:pt x="6350" y="6350"/>
                </a:lnTo>
                <a:lnTo>
                  <a:pt x="6350" y="28684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393700"/>
            <a:ext cx="8420100" cy="547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397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39700" algn="l"/>
              </a:tabLst>
            </a:pP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읽기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read.csv("snsdata.csv")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39700" algn="l"/>
              </a:tabLst>
            </a:pPr>
            <a:r>
              <a:rPr lang="en-US" altLang="zh-CN" sz="1802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구조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확인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str(teens)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'data.frame':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30000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obs.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of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40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variables: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$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gradyear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2006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2006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2006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2006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2006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2006...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$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gender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: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Factor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w/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levels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"F","M":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NA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$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num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18.8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18.3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18.9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$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friends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69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142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72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17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39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$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basketball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$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football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$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soccer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: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int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$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softball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...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$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volleyball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...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9758" y="761"/>
            <a:ext cx="8794242" cy="749300"/>
          </a:xfrm>
          <a:custGeom>
            <a:avLst/>
            <a:gdLst>
              <a:gd name="connsiteX0" fmla="*/ 0 w 8794242"/>
              <a:gd name="connsiteY0" fmla="*/ 0 h 749300"/>
              <a:gd name="connsiteX1" fmla="*/ 8794242 w 8794242"/>
              <a:gd name="connsiteY1" fmla="*/ 0 h 749300"/>
              <a:gd name="connsiteX2" fmla="*/ 8794242 w 8794242"/>
              <a:gd name="connsiteY2" fmla="*/ 749300 h 749300"/>
              <a:gd name="connsiteX3" fmla="*/ 0 w 8794242"/>
              <a:gd name="connsiteY3" fmla="*/ 749300 h 749300"/>
              <a:gd name="connsiteX4" fmla="*/ 0 w 8794242"/>
              <a:gd name="connsiteY4" fmla="*/ 0 h 74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4242" h="749300">
                <a:moveTo>
                  <a:pt x="0" y="0"/>
                </a:moveTo>
                <a:lnTo>
                  <a:pt x="8794242" y="0"/>
                </a:lnTo>
                <a:lnTo>
                  <a:pt x="8794242" y="749300"/>
                </a:lnTo>
                <a:lnTo>
                  <a:pt x="0" y="749300"/>
                </a:lnTo>
                <a:lnTo>
                  <a:pt x="0" y="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612" y="3429000"/>
            <a:ext cx="8496300" cy="2584703"/>
          </a:xfrm>
          <a:custGeom>
            <a:avLst/>
            <a:gdLst>
              <a:gd name="connsiteX0" fmla="*/ 0 w 8496300"/>
              <a:gd name="connsiteY0" fmla="*/ 2584703 h 2584703"/>
              <a:gd name="connsiteX1" fmla="*/ 8496300 w 8496300"/>
              <a:gd name="connsiteY1" fmla="*/ 2584703 h 2584703"/>
              <a:gd name="connsiteX2" fmla="*/ 8496300 w 8496300"/>
              <a:gd name="connsiteY2" fmla="*/ 0 h 2584703"/>
              <a:gd name="connsiteX3" fmla="*/ 0 w 8496300"/>
              <a:gd name="connsiteY3" fmla="*/ 0 h 2584703"/>
              <a:gd name="connsiteX4" fmla="*/ 0 w 8496300"/>
              <a:gd name="connsiteY4" fmla="*/ 2584703 h 25847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6300" h="2584703">
                <a:moveTo>
                  <a:pt x="0" y="2584703"/>
                </a:moveTo>
                <a:lnTo>
                  <a:pt x="8496300" y="2584703"/>
                </a:lnTo>
                <a:lnTo>
                  <a:pt x="8496300" y="0"/>
                </a:lnTo>
                <a:lnTo>
                  <a:pt x="0" y="0"/>
                </a:lnTo>
                <a:lnTo>
                  <a:pt x="0" y="2584703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262" y="3422650"/>
            <a:ext cx="8509000" cy="2597403"/>
          </a:xfrm>
          <a:custGeom>
            <a:avLst/>
            <a:gdLst>
              <a:gd name="connsiteX0" fmla="*/ 6350 w 8509000"/>
              <a:gd name="connsiteY0" fmla="*/ 2591053 h 2597403"/>
              <a:gd name="connsiteX1" fmla="*/ 8502650 w 8509000"/>
              <a:gd name="connsiteY1" fmla="*/ 2591053 h 2597403"/>
              <a:gd name="connsiteX2" fmla="*/ 8502650 w 8509000"/>
              <a:gd name="connsiteY2" fmla="*/ 6350 h 2597403"/>
              <a:gd name="connsiteX3" fmla="*/ 6350 w 8509000"/>
              <a:gd name="connsiteY3" fmla="*/ 6350 h 2597403"/>
              <a:gd name="connsiteX4" fmla="*/ 6350 w 8509000"/>
              <a:gd name="connsiteY4" fmla="*/ 2591053 h 25974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9000" h="2597403">
                <a:moveTo>
                  <a:pt x="6350" y="2591053"/>
                </a:moveTo>
                <a:lnTo>
                  <a:pt x="8502650" y="2591053"/>
                </a:lnTo>
                <a:lnTo>
                  <a:pt x="8502650" y="6350"/>
                </a:lnTo>
                <a:lnTo>
                  <a:pt x="6350" y="6350"/>
                </a:lnTo>
                <a:lnTo>
                  <a:pt x="6350" y="25910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68300"/>
            <a:ext cx="5321300" cy="490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101600" algn="l"/>
                <a:tab pos="635000" algn="l"/>
              </a:tabLst>
            </a:pPr>
            <a:r>
              <a:rPr lang="en-US" altLang="zh-CN" dirty="0" smtClean="0"/>
              <a:t>		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  <a:tab pos="101600" algn="l"/>
                <a:tab pos="6350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76200" algn="l"/>
                <a:tab pos="1016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female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변수의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결측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확인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table(teens$gender)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200" algn="l"/>
                <a:tab pos="1016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결측값을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포함할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있도록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ifany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작성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table(teens$gender,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useNA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"ifany")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6200" algn="l"/>
                <a:tab pos="1016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table(teens$gender)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6350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M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22054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5222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101600" algn="l"/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table(teens$gender,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useNA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"ifany")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5448300"/>
            <a:ext cx="6858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F</a:t>
            </a:r>
          </a:p>
          <a:p>
            <a:pPr>
              <a:lnSpc>
                <a:spcPts val="2100"/>
              </a:lnSpc>
              <a:tabLst>
                <a:tab pos="558800" algn="l"/>
              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22054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5448300"/>
            <a:ext cx="546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M</a:t>
            </a:r>
          </a:p>
          <a:p>
            <a:pPr>
              <a:lnSpc>
                <a:spcPts val="2100"/>
              </a:lnSpc>
              <a:tabLst>
                <a:tab pos="419100" algn="l"/>
              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5222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97100" y="5448300"/>
            <a:ext cx="546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&lt;NA&gt;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2724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9758" y="761"/>
            <a:ext cx="8794242" cy="749300"/>
          </a:xfrm>
          <a:custGeom>
            <a:avLst/>
            <a:gdLst>
              <a:gd name="connsiteX0" fmla="*/ 0 w 8794242"/>
              <a:gd name="connsiteY0" fmla="*/ 0 h 749300"/>
              <a:gd name="connsiteX1" fmla="*/ 8794242 w 8794242"/>
              <a:gd name="connsiteY1" fmla="*/ 0 h 749300"/>
              <a:gd name="connsiteX2" fmla="*/ 8794242 w 8794242"/>
              <a:gd name="connsiteY2" fmla="*/ 749300 h 749300"/>
              <a:gd name="connsiteX3" fmla="*/ 0 w 8794242"/>
              <a:gd name="connsiteY3" fmla="*/ 749300 h 749300"/>
              <a:gd name="connsiteX4" fmla="*/ 0 w 8794242"/>
              <a:gd name="connsiteY4" fmla="*/ 0 h 74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4242" h="749300">
                <a:moveTo>
                  <a:pt x="0" y="0"/>
                </a:moveTo>
                <a:lnTo>
                  <a:pt x="8794242" y="0"/>
                </a:lnTo>
                <a:lnTo>
                  <a:pt x="8794242" y="749300"/>
                </a:lnTo>
                <a:lnTo>
                  <a:pt x="0" y="749300"/>
                </a:lnTo>
                <a:lnTo>
                  <a:pt x="0" y="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612" y="1988820"/>
            <a:ext cx="8496300" cy="923544"/>
          </a:xfrm>
          <a:custGeom>
            <a:avLst/>
            <a:gdLst>
              <a:gd name="connsiteX0" fmla="*/ 0 w 8496300"/>
              <a:gd name="connsiteY0" fmla="*/ 923544 h 923544"/>
              <a:gd name="connsiteX1" fmla="*/ 8496300 w 8496300"/>
              <a:gd name="connsiteY1" fmla="*/ 923544 h 923544"/>
              <a:gd name="connsiteX2" fmla="*/ 8496300 w 8496300"/>
              <a:gd name="connsiteY2" fmla="*/ 0 h 923544"/>
              <a:gd name="connsiteX3" fmla="*/ 0 w 8496300"/>
              <a:gd name="connsiteY3" fmla="*/ 0 h 923544"/>
              <a:gd name="connsiteX4" fmla="*/ 0 w 8496300"/>
              <a:gd name="connsiteY4" fmla="*/ 923544 h 923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6300" h="923544">
                <a:moveTo>
                  <a:pt x="0" y="923544"/>
                </a:moveTo>
                <a:lnTo>
                  <a:pt x="8496300" y="923544"/>
                </a:lnTo>
                <a:lnTo>
                  <a:pt x="8496300" y="0"/>
                </a:lnTo>
                <a:lnTo>
                  <a:pt x="0" y="0"/>
                </a:lnTo>
                <a:lnTo>
                  <a:pt x="0" y="923544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262" y="1982470"/>
            <a:ext cx="8509000" cy="936244"/>
          </a:xfrm>
          <a:custGeom>
            <a:avLst/>
            <a:gdLst>
              <a:gd name="connsiteX0" fmla="*/ 6350 w 8509000"/>
              <a:gd name="connsiteY0" fmla="*/ 929894 h 936244"/>
              <a:gd name="connsiteX1" fmla="*/ 8502650 w 8509000"/>
              <a:gd name="connsiteY1" fmla="*/ 929894 h 936244"/>
              <a:gd name="connsiteX2" fmla="*/ 8502650 w 8509000"/>
              <a:gd name="connsiteY2" fmla="*/ 6350 h 936244"/>
              <a:gd name="connsiteX3" fmla="*/ 6350 w 8509000"/>
              <a:gd name="connsiteY3" fmla="*/ 6350 h 936244"/>
              <a:gd name="connsiteX4" fmla="*/ 6350 w 8509000"/>
              <a:gd name="connsiteY4" fmla="*/ 929894 h 936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9000" h="936244">
                <a:moveTo>
                  <a:pt x="6350" y="929894"/>
                </a:moveTo>
                <a:lnTo>
                  <a:pt x="8502650" y="929894"/>
                </a:lnTo>
                <a:lnTo>
                  <a:pt x="8502650" y="6350"/>
                </a:lnTo>
                <a:lnTo>
                  <a:pt x="6350" y="6350"/>
                </a:lnTo>
                <a:lnTo>
                  <a:pt x="6350" y="9298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66700"/>
            <a:ext cx="34798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변수의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결측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확인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summary(teens$age)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summary(teens$age)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2362200"/>
            <a:ext cx="2895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Min.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Qu.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Median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3.086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16.312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17.287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60800" y="2362200"/>
            <a:ext cx="3035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Mean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3rd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Qu.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Max.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17.994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18.259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106.927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54900" y="2362200"/>
            <a:ext cx="546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NA's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262626"/>
                </a:solidFill>
                <a:latin typeface="Lucida Console" pitchFamily="18" charset="0"/>
                <a:cs typeface="Lucida Console" pitchFamily="18" charset="0"/>
              </a:rPr>
              <a:t>5086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9758" y="761"/>
            <a:ext cx="8794242" cy="749300"/>
          </a:xfrm>
          <a:custGeom>
            <a:avLst/>
            <a:gdLst>
              <a:gd name="connsiteX0" fmla="*/ 0 w 8794242"/>
              <a:gd name="connsiteY0" fmla="*/ 0 h 749300"/>
              <a:gd name="connsiteX1" fmla="*/ 8794242 w 8794242"/>
              <a:gd name="connsiteY1" fmla="*/ 0 h 749300"/>
              <a:gd name="connsiteX2" fmla="*/ 8794242 w 8794242"/>
              <a:gd name="connsiteY2" fmla="*/ 749300 h 749300"/>
              <a:gd name="connsiteX3" fmla="*/ 0 w 8794242"/>
              <a:gd name="connsiteY3" fmla="*/ 749300 h 749300"/>
              <a:gd name="connsiteX4" fmla="*/ 0 w 8794242"/>
              <a:gd name="connsiteY4" fmla="*/ 0 h 74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4242" h="749300">
                <a:moveTo>
                  <a:pt x="0" y="0"/>
                </a:moveTo>
                <a:lnTo>
                  <a:pt x="8794242" y="0"/>
                </a:lnTo>
                <a:lnTo>
                  <a:pt x="8794242" y="749300"/>
                </a:lnTo>
                <a:lnTo>
                  <a:pt x="0" y="749300"/>
                </a:lnTo>
                <a:lnTo>
                  <a:pt x="0" y="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612" y="4221480"/>
            <a:ext cx="8496300" cy="923544"/>
          </a:xfrm>
          <a:custGeom>
            <a:avLst/>
            <a:gdLst>
              <a:gd name="connsiteX0" fmla="*/ 0 w 8496300"/>
              <a:gd name="connsiteY0" fmla="*/ 923544 h 923544"/>
              <a:gd name="connsiteX1" fmla="*/ 8496300 w 8496300"/>
              <a:gd name="connsiteY1" fmla="*/ 923544 h 923544"/>
              <a:gd name="connsiteX2" fmla="*/ 8496300 w 8496300"/>
              <a:gd name="connsiteY2" fmla="*/ 0 h 923544"/>
              <a:gd name="connsiteX3" fmla="*/ 0 w 8496300"/>
              <a:gd name="connsiteY3" fmla="*/ 0 h 923544"/>
              <a:gd name="connsiteX4" fmla="*/ 0 w 8496300"/>
              <a:gd name="connsiteY4" fmla="*/ 923544 h 923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6300" h="923544">
                <a:moveTo>
                  <a:pt x="0" y="923544"/>
                </a:moveTo>
                <a:lnTo>
                  <a:pt x="8496300" y="923544"/>
                </a:lnTo>
                <a:lnTo>
                  <a:pt x="8496300" y="0"/>
                </a:lnTo>
                <a:lnTo>
                  <a:pt x="0" y="0"/>
                </a:lnTo>
                <a:lnTo>
                  <a:pt x="0" y="923544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262" y="4215130"/>
            <a:ext cx="8509000" cy="936244"/>
          </a:xfrm>
          <a:custGeom>
            <a:avLst/>
            <a:gdLst>
              <a:gd name="connsiteX0" fmla="*/ 6350 w 8509000"/>
              <a:gd name="connsiteY0" fmla="*/ 929894 h 936244"/>
              <a:gd name="connsiteX1" fmla="*/ 8502650 w 8509000"/>
              <a:gd name="connsiteY1" fmla="*/ 929894 h 936244"/>
              <a:gd name="connsiteX2" fmla="*/ 8502650 w 8509000"/>
              <a:gd name="connsiteY2" fmla="*/ 6350 h 936244"/>
              <a:gd name="connsiteX3" fmla="*/ 6350 w 8509000"/>
              <a:gd name="connsiteY3" fmla="*/ 6350 h 936244"/>
              <a:gd name="connsiteX4" fmla="*/ 6350 w 8509000"/>
              <a:gd name="connsiteY4" fmla="*/ 929894 h 936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9000" h="936244">
                <a:moveTo>
                  <a:pt x="6350" y="929894"/>
                </a:moveTo>
                <a:lnTo>
                  <a:pt x="8502650" y="929894"/>
                </a:lnTo>
                <a:lnTo>
                  <a:pt x="8502650" y="6350"/>
                </a:lnTo>
                <a:lnTo>
                  <a:pt x="6350" y="6350"/>
                </a:lnTo>
                <a:lnTo>
                  <a:pt x="6350" y="9298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42900"/>
            <a:ext cx="8534400" cy="431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101600" algn="l"/>
                <a:tab pos="457200" algn="l"/>
                <a:tab pos="2984500" algn="l"/>
              </a:tabLst>
            </a:pPr>
            <a:r>
              <a:rPr lang="en-US" altLang="zh-CN" dirty="0" smtClean="0"/>
              <a:t>		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  <a:tab pos="101600" algn="l"/>
                <a:tab pos="457200" algn="l"/>
                <a:tab pos="29845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(Outliers)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제거</a:t>
            </a:r>
          </a:p>
          <a:p>
            <a:pPr>
              <a:lnSpc>
                <a:spcPts val="2700"/>
              </a:lnSpc>
              <a:tabLst>
                <a:tab pos="76200" algn="l"/>
                <a:tab pos="101600" algn="l"/>
                <a:tab pos="457200" algn="l"/>
                <a:tab pos="29845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연령이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13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이상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20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세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미만이면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teen$age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값을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대입하고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아닐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경우에는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NA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101600" algn="l"/>
                <a:tab pos="457200" algn="l"/>
                <a:tab pos="2984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이상치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(outliers)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제거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457200" algn="l"/>
                <a:tab pos="2984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teens$age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ifelse(teens$age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&gt;=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&amp;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teens$age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20,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457200" algn="l"/>
                <a:tab pos="29845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teens$age,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NA)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200" algn="l"/>
                <a:tab pos="101600" algn="l"/>
                <a:tab pos="457200" algn="l"/>
                <a:tab pos="29845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age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변수의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데이터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확인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457200" algn="l"/>
                <a:tab pos="2984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summary(teens$age)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6200" algn="l"/>
                <a:tab pos="101600" algn="l"/>
                <a:tab pos="457200" algn="l"/>
                <a:tab pos="2984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summary(teens$age)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4584700"/>
            <a:ext cx="2895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Min.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Qu.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Median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13.03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16.30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17.27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00500" y="4584700"/>
            <a:ext cx="1790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Qu.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17.25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18.22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10300" y="4584700"/>
            <a:ext cx="6858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Max.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20.00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54900" y="4584700"/>
            <a:ext cx="546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NA's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5523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9758" y="761"/>
            <a:ext cx="8794242" cy="749300"/>
          </a:xfrm>
          <a:custGeom>
            <a:avLst/>
            <a:gdLst>
              <a:gd name="connsiteX0" fmla="*/ 0 w 8794242"/>
              <a:gd name="connsiteY0" fmla="*/ 0 h 749300"/>
              <a:gd name="connsiteX1" fmla="*/ 8794242 w 8794242"/>
              <a:gd name="connsiteY1" fmla="*/ 0 h 749300"/>
              <a:gd name="connsiteX2" fmla="*/ 8794242 w 8794242"/>
              <a:gd name="connsiteY2" fmla="*/ 749300 h 749300"/>
              <a:gd name="connsiteX3" fmla="*/ 0 w 8794242"/>
              <a:gd name="connsiteY3" fmla="*/ 749300 h 749300"/>
              <a:gd name="connsiteX4" fmla="*/ 0 w 8794242"/>
              <a:gd name="connsiteY4" fmla="*/ 0 h 74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4242" h="749300">
                <a:moveTo>
                  <a:pt x="0" y="0"/>
                </a:moveTo>
                <a:lnTo>
                  <a:pt x="8794242" y="0"/>
                </a:lnTo>
                <a:lnTo>
                  <a:pt x="8794242" y="749300"/>
                </a:lnTo>
                <a:lnTo>
                  <a:pt x="0" y="749300"/>
                </a:lnTo>
                <a:lnTo>
                  <a:pt x="0" y="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17500"/>
            <a:ext cx="7518400" cy="346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101600" algn="l"/>
                <a:tab pos="457200" algn="l"/>
                <a:tab pos="3530600" algn="l"/>
              </a:tabLst>
            </a:pPr>
            <a:r>
              <a:rPr lang="en-US" altLang="zh-CN" dirty="0" smtClean="0"/>
              <a:t>		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  <a:tab pos="101600" algn="l"/>
                <a:tab pos="457200" algn="l"/>
                <a:tab pos="35306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결측치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더미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코딩</a:t>
            </a:r>
          </a:p>
          <a:p>
            <a:pPr>
              <a:lnSpc>
                <a:spcPts val="2700"/>
              </a:lnSpc>
              <a:tabLst>
                <a:tab pos="76200" algn="l"/>
                <a:tab pos="101600" algn="l"/>
                <a:tab pos="457200" algn="l"/>
                <a:tab pos="35306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남녀가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때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여자와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결측치가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경우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최종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결측치를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남자로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추정함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101600" algn="l"/>
                <a:tab pos="457200" algn="l"/>
                <a:tab pos="3530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"unknown"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인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성별값에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재부여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457200" algn="l"/>
                <a:tab pos="3530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teens$female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ifelse(teens$gender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"F"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&amp;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457200" algn="l"/>
                <a:tab pos="35306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!is.na(teens$gender),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200" algn="l"/>
                <a:tab pos="101600" algn="l"/>
                <a:tab pos="457200" algn="l"/>
                <a:tab pos="35306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teens$no_gender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ifelse(is.na(teens$gender),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9758" y="761"/>
            <a:ext cx="8794242" cy="749300"/>
          </a:xfrm>
          <a:custGeom>
            <a:avLst/>
            <a:gdLst>
              <a:gd name="connsiteX0" fmla="*/ 0 w 8794242"/>
              <a:gd name="connsiteY0" fmla="*/ 0 h 749300"/>
              <a:gd name="connsiteX1" fmla="*/ 8794242 w 8794242"/>
              <a:gd name="connsiteY1" fmla="*/ 0 h 749300"/>
              <a:gd name="connsiteX2" fmla="*/ 8794242 w 8794242"/>
              <a:gd name="connsiteY2" fmla="*/ 749300 h 749300"/>
              <a:gd name="connsiteX3" fmla="*/ 0 w 8794242"/>
              <a:gd name="connsiteY3" fmla="*/ 749300 h 749300"/>
              <a:gd name="connsiteX4" fmla="*/ 0 w 8794242"/>
              <a:gd name="connsiteY4" fmla="*/ 0 h 74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4242" h="749300">
                <a:moveTo>
                  <a:pt x="0" y="0"/>
                </a:moveTo>
                <a:lnTo>
                  <a:pt x="8794242" y="0"/>
                </a:lnTo>
                <a:lnTo>
                  <a:pt x="8794242" y="749300"/>
                </a:lnTo>
                <a:lnTo>
                  <a:pt x="0" y="749300"/>
                </a:lnTo>
                <a:lnTo>
                  <a:pt x="0" y="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612" y="3046476"/>
            <a:ext cx="8496300" cy="3139439"/>
          </a:xfrm>
          <a:custGeom>
            <a:avLst/>
            <a:gdLst>
              <a:gd name="connsiteX0" fmla="*/ 0 w 8496300"/>
              <a:gd name="connsiteY0" fmla="*/ 3139439 h 3139439"/>
              <a:gd name="connsiteX1" fmla="*/ 8496300 w 8496300"/>
              <a:gd name="connsiteY1" fmla="*/ 3139439 h 3139439"/>
              <a:gd name="connsiteX2" fmla="*/ 8496300 w 8496300"/>
              <a:gd name="connsiteY2" fmla="*/ 0 h 3139439"/>
              <a:gd name="connsiteX3" fmla="*/ 0 w 8496300"/>
              <a:gd name="connsiteY3" fmla="*/ 0 h 3139439"/>
              <a:gd name="connsiteX4" fmla="*/ 0 w 8496300"/>
              <a:gd name="connsiteY4" fmla="*/ 3139439 h 3139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6300" h="3139439">
                <a:moveTo>
                  <a:pt x="0" y="3139439"/>
                </a:moveTo>
                <a:lnTo>
                  <a:pt x="8496300" y="3139439"/>
                </a:lnTo>
                <a:lnTo>
                  <a:pt x="8496300" y="0"/>
                </a:lnTo>
                <a:lnTo>
                  <a:pt x="0" y="0"/>
                </a:lnTo>
                <a:lnTo>
                  <a:pt x="0" y="3139439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262" y="3040126"/>
            <a:ext cx="8509000" cy="3152139"/>
          </a:xfrm>
          <a:custGeom>
            <a:avLst/>
            <a:gdLst>
              <a:gd name="connsiteX0" fmla="*/ 6350 w 8509000"/>
              <a:gd name="connsiteY0" fmla="*/ 3145789 h 3152139"/>
              <a:gd name="connsiteX1" fmla="*/ 8502650 w 8509000"/>
              <a:gd name="connsiteY1" fmla="*/ 3145789 h 3152139"/>
              <a:gd name="connsiteX2" fmla="*/ 8502650 w 8509000"/>
              <a:gd name="connsiteY2" fmla="*/ 6350 h 3152139"/>
              <a:gd name="connsiteX3" fmla="*/ 6350 w 8509000"/>
              <a:gd name="connsiteY3" fmla="*/ 6350 h 3152139"/>
              <a:gd name="connsiteX4" fmla="*/ 6350 w 8509000"/>
              <a:gd name="connsiteY4" fmla="*/ 3145789 h 31521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9000" h="3152139">
                <a:moveTo>
                  <a:pt x="6350" y="3145789"/>
                </a:moveTo>
                <a:lnTo>
                  <a:pt x="8502650" y="3145789"/>
                </a:lnTo>
                <a:lnTo>
                  <a:pt x="8502650" y="6350"/>
                </a:lnTo>
                <a:lnTo>
                  <a:pt x="6350" y="6350"/>
                </a:lnTo>
                <a:lnTo>
                  <a:pt x="6350" y="314578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" y="215900"/>
            <a:ext cx="3111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168400"/>
            <a:ext cx="1676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1612900"/>
            <a:ext cx="3149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재지정한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작업에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대한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확인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1917700"/>
            <a:ext cx="53848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table(teens$gender,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useNA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"ifany")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table(teens$female,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useNA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"ifany")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table(teens$no_gender,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useNA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"ifany")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3124200"/>
            <a:ext cx="5245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table(teens$gender,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useNA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"ifany")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3416300"/>
            <a:ext cx="23368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&lt;NA&gt;</a:t>
            </a:r>
          </a:p>
          <a:p>
            <a:pPr>
              <a:lnSpc>
                <a:spcPts val="2100"/>
              </a:lnSpc>
              <a:tabLst>
                <a:tab pos="558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22054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5222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2724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4229100"/>
            <a:ext cx="5245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table(teens$female,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useNA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"ifany")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6100" y="4508500"/>
            <a:ext cx="1371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419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7946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22054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5321300"/>
            <a:ext cx="5651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table(teens$no_gender,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useNA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"ifany")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5613400"/>
            <a:ext cx="1511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5588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27276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2724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9758" y="761"/>
            <a:ext cx="8794242" cy="749300"/>
          </a:xfrm>
          <a:custGeom>
            <a:avLst/>
            <a:gdLst>
              <a:gd name="connsiteX0" fmla="*/ 0 w 8794242"/>
              <a:gd name="connsiteY0" fmla="*/ 0 h 749300"/>
              <a:gd name="connsiteX1" fmla="*/ 8794242 w 8794242"/>
              <a:gd name="connsiteY1" fmla="*/ 0 h 749300"/>
              <a:gd name="connsiteX2" fmla="*/ 8794242 w 8794242"/>
              <a:gd name="connsiteY2" fmla="*/ 749300 h 749300"/>
              <a:gd name="connsiteX3" fmla="*/ 0 w 8794242"/>
              <a:gd name="connsiteY3" fmla="*/ 749300 h 749300"/>
              <a:gd name="connsiteX4" fmla="*/ 0 w 8794242"/>
              <a:gd name="connsiteY4" fmla="*/ 0 h 74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4242" h="749300">
                <a:moveTo>
                  <a:pt x="0" y="0"/>
                </a:moveTo>
                <a:lnTo>
                  <a:pt x="8794242" y="0"/>
                </a:lnTo>
                <a:lnTo>
                  <a:pt x="8794242" y="749300"/>
                </a:lnTo>
                <a:lnTo>
                  <a:pt x="0" y="749300"/>
                </a:lnTo>
                <a:lnTo>
                  <a:pt x="0" y="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612" y="3657600"/>
            <a:ext cx="8496300" cy="1755647"/>
          </a:xfrm>
          <a:custGeom>
            <a:avLst/>
            <a:gdLst>
              <a:gd name="connsiteX0" fmla="*/ 0 w 8496300"/>
              <a:gd name="connsiteY0" fmla="*/ 1755647 h 1755647"/>
              <a:gd name="connsiteX1" fmla="*/ 8496300 w 8496300"/>
              <a:gd name="connsiteY1" fmla="*/ 1755647 h 1755647"/>
              <a:gd name="connsiteX2" fmla="*/ 8496300 w 8496300"/>
              <a:gd name="connsiteY2" fmla="*/ 0 h 1755647"/>
              <a:gd name="connsiteX3" fmla="*/ 0 w 8496300"/>
              <a:gd name="connsiteY3" fmla="*/ 0 h 1755647"/>
              <a:gd name="connsiteX4" fmla="*/ 0 w 8496300"/>
              <a:gd name="connsiteY4" fmla="*/ 1755647 h 1755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6300" h="1755647">
                <a:moveTo>
                  <a:pt x="0" y="1755647"/>
                </a:moveTo>
                <a:lnTo>
                  <a:pt x="8496300" y="1755647"/>
                </a:lnTo>
                <a:lnTo>
                  <a:pt x="8496300" y="0"/>
                </a:lnTo>
                <a:lnTo>
                  <a:pt x="0" y="0"/>
                </a:lnTo>
                <a:lnTo>
                  <a:pt x="0" y="1755647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262" y="3651250"/>
            <a:ext cx="8509000" cy="1768347"/>
          </a:xfrm>
          <a:custGeom>
            <a:avLst/>
            <a:gdLst>
              <a:gd name="connsiteX0" fmla="*/ 6350 w 8509000"/>
              <a:gd name="connsiteY0" fmla="*/ 1761997 h 1768347"/>
              <a:gd name="connsiteX1" fmla="*/ 8502650 w 8509000"/>
              <a:gd name="connsiteY1" fmla="*/ 1761997 h 1768347"/>
              <a:gd name="connsiteX2" fmla="*/ 8502650 w 8509000"/>
              <a:gd name="connsiteY2" fmla="*/ 6350 h 1768347"/>
              <a:gd name="connsiteX3" fmla="*/ 6350 w 8509000"/>
              <a:gd name="connsiteY3" fmla="*/ 6350 h 1768347"/>
              <a:gd name="connsiteX4" fmla="*/ 6350 w 8509000"/>
              <a:gd name="connsiteY4" fmla="*/ 1761997 h 1768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9000" h="1768347">
                <a:moveTo>
                  <a:pt x="6350" y="1761997"/>
                </a:moveTo>
                <a:lnTo>
                  <a:pt x="8502650" y="1761997"/>
                </a:lnTo>
                <a:lnTo>
                  <a:pt x="8502650" y="6350"/>
                </a:lnTo>
                <a:lnTo>
                  <a:pt x="6350" y="6350"/>
                </a:lnTo>
                <a:lnTo>
                  <a:pt x="6350" y="17619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81000"/>
            <a:ext cx="5613400" cy="513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101600" algn="l"/>
                <a:tab pos="457200" algn="l"/>
              </a:tabLst>
            </a:pPr>
            <a:r>
              <a:rPr lang="en-US" altLang="zh-CN" dirty="0" smtClean="0"/>
              <a:t>		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  <a:tab pos="101600" algn="l"/>
                <a:tab pos="4572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결측치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대체</a:t>
            </a:r>
          </a:p>
          <a:p>
            <a:pPr>
              <a:lnSpc>
                <a:spcPts val="2700"/>
              </a:lnSpc>
              <a:tabLst>
                <a:tab pos="76200" algn="l"/>
                <a:tab pos="101600" algn="l"/>
                <a:tab pos="4572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졸업세대의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대표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연령을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식별할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수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있도록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나이를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추정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1016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집단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(cohort)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나이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평균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mean(teens$age)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doesn't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work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mean(teens$age,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na.rm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TRUE)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1016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mean(teens$age)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doesn't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work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[1]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NA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76200" algn="l"/>
                <a:tab pos="1016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mean(teens$age,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na.rm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TRUE)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[1]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17.25243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9758" y="761"/>
            <a:ext cx="8794242" cy="749300"/>
          </a:xfrm>
          <a:custGeom>
            <a:avLst/>
            <a:gdLst>
              <a:gd name="connsiteX0" fmla="*/ 0 w 8794242"/>
              <a:gd name="connsiteY0" fmla="*/ 0 h 749300"/>
              <a:gd name="connsiteX1" fmla="*/ 8794242 w 8794242"/>
              <a:gd name="connsiteY1" fmla="*/ 0 h 749300"/>
              <a:gd name="connsiteX2" fmla="*/ 8794242 w 8794242"/>
              <a:gd name="connsiteY2" fmla="*/ 749300 h 749300"/>
              <a:gd name="connsiteX3" fmla="*/ 0 w 8794242"/>
              <a:gd name="connsiteY3" fmla="*/ 749300 h 749300"/>
              <a:gd name="connsiteX4" fmla="*/ 0 w 8794242"/>
              <a:gd name="connsiteY4" fmla="*/ 0 h 74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4242" h="749300">
                <a:moveTo>
                  <a:pt x="0" y="0"/>
                </a:moveTo>
                <a:lnTo>
                  <a:pt x="8794242" y="0"/>
                </a:lnTo>
                <a:lnTo>
                  <a:pt x="8794242" y="749300"/>
                </a:lnTo>
                <a:lnTo>
                  <a:pt x="0" y="749300"/>
                </a:lnTo>
                <a:lnTo>
                  <a:pt x="0" y="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612" y="1845564"/>
            <a:ext cx="8496300" cy="2029968"/>
          </a:xfrm>
          <a:custGeom>
            <a:avLst/>
            <a:gdLst>
              <a:gd name="connsiteX0" fmla="*/ 0 w 8496300"/>
              <a:gd name="connsiteY0" fmla="*/ 2029968 h 2029968"/>
              <a:gd name="connsiteX1" fmla="*/ 8496300 w 8496300"/>
              <a:gd name="connsiteY1" fmla="*/ 2029968 h 2029968"/>
              <a:gd name="connsiteX2" fmla="*/ 8496300 w 8496300"/>
              <a:gd name="connsiteY2" fmla="*/ 0 h 2029968"/>
              <a:gd name="connsiteX3" fmla="*/ 0 w 8496300"/>
              <a:gd name="connsiteY3" fmla="*/ 0 h 2029968"/>
              <a:gd name="connsiteX4" fmla="*/ 0 w 8496300"/>
              <a:gd name="connsiteY4" fmla="*/ 2029968 h 20299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6300" h="2029968">
                <a:moveTo>
                  <a:pt x="0" y="2029968"/>
                </a:moveTo>
                <a:lnTo>
                  <a:pt x="8496300" y="2029968"/>
                </a:lnTo>
                <a:lnTo>
                  <a:pt x="8496300" y="0"/>
                </a:lnTo>
                <a:lnTo>
                  <a:pt x="0" y="0"/>
                </a:lnTo>
                <a:lnTo>
                  <a:pt x="0" y="2029968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262" y="1839214"/>
            <a:ext cx="8509000" cy="2042668"/>
          </a:xfrm>
          <a:custGeom>
            <a:avLst/>
            <a:gdLst>
              <a:gd name="connsiteX0" fmla="*/ 6350 w 8509000"/>
              <a:gd name="connsiteY0" fmla="*/ 2036318 h 2042668"/>
              <a:gd name="connsiteX1" fmla="*/ 8502650 w 8509000"/>
              <a:gd name="connsiteY1" fmla="*/ 2036318 h 2042668"/>
              <a:gd name="connsiteX2" fmla="*/ 8502650 w 8509000"/>
              <a:gd name="connsiteY2" fmla="*/ 6350 h 2042668"/>
              <a:gd name="connsiteX3" fmla="*/ 6350 w 8509000"/>
              <a:gd name="connsiteY3" fmla="*/ 6350 h 2042668"/>
              <a:gd name="connsiteX4" fmla="*/ 6350 w 8509000"/>
              <a:gd name="connsiteY4" fmla="*/ 2036318 h 20426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9000" h="2042668">
                <a:moveTo>
                  <a:pt x="6350" y="2036318"/>
                </a:moveTo>
                <a:lnTo>
                  <a:pt x="8502650" y="2036318"/>
                </a:lnTo>
                <a:lnTo>
                  <a:pt x="8502650" y="6350"/>
                </a:lnTo>
                <a:lnTo>
                  <a:pt x="6350" y="6350"/>
                </a:lnTo>
                <a:lnTo>
                  <a:pt x="6350" y="20363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4254500"/>
            <a:ext cx="78613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349500" algn="l"/>
              </a:tabLst>
            </a:pP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각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개인에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대한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예측된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나이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계산</a:t>
            </a:r>
          </a:p>
          <a:p>
            <a:pPr>
              <a:lnSpc>
                <a:spcPts val="2100"/>
              </a:lnSpc>
              <a:tabLst>
                <a:tab pos="2349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ave_age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ave(teens$age,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teens$gradyear,</a:t>
            </a:r>
          </a:p>
          <a:p>
            <a:pPr>
              <a:lnSpc>
                <a:spcPts val="2100"/>
              </a:lnSpc>
              <a:tabLst>
                <a:tab pos="2349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FUN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function(x)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mean(x,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na.rm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TRUE))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3495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teens$age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ifelse(is.na(teens$age),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ave_age,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teens$age)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66700"/>
            <a:ext cx="84201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집단별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나이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aggregate(data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~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gradyear,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mean,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na.rm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TRUE)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aggregate(data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teens,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~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gradyear,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mean,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na.rm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TRUE)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781300"/>
            <a:ext cx="1270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2514600"/>
            <a:ext cx="10922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546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gradyear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2006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2007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2008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2009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2514600"/>
            <a:ext cx="10922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age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18.65586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17.70617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16.76770</a:t>
            </a:r>
          </a:p>
          <a:p>
            <a:pPr>
              <a:lnSpc>
                <a:spcPts val="2100"/>
              </a:lnSpc>
              <a:tabLst>
                <a:tab pos="5461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15.8195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9758" y="761"/>
            <a:ext cx="8794242" cy="749300"/>
          </a:xfrm>
          <a:custGeom>
            <a:avLst/>
            <a:gdLst>
              <a:gd name="connsiteX0" fmla="*/ 0 w 8794242"/>
              <a:gd name="connsiteY0" fmla="*/ 0 h 749300"/>
              <a:gd name="connsiteX1" fmla="*/ 8794242 w 8794242"/>
              <a:gd name="connsiteY1" fmla="*/ 0 h 749300"/>
              <a:gd name="connsiteX2" fmla="*/ 8794242 w 8794242"/>
              <a:gd name="connsiteY2" fmla="*/ 749300 h 749300"/>
              <a:gd name="connsiteX3" fmla="*/ 0 w 8794242"/>
              <a:gd name="connsiteY3" fmla="*/ 749300 h 749300"/>
              <a:gd name="connsiteX4" fmla="*/ 0 w 8794242"/>
              <a:gd name="connsiteY4" fmla="*/ 0 h 749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94242" h="749300">
                <a:moveTo>
                  <a:pt x="0" y="0"/>
                </a:moveTo>
                <a:lnTo>
                  <a:pt x="8794242" y="0"/>
                </a:lnTo>
                <a:lnTo>
                  <a:pt x="8794242" y="749300"/>
                </a:lnTo>
                <a:lnTo>
                  <a:pt x="0" y="749300"/>
                </a:lnTo>
                <a:lnTo>
                  <a:pt x="0" y="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4612" y="2839212"/>
            <a:ext cx="8496300" cy="1199388"/>
          </a:xfrm>
          <a:custGeom>
            <a:avLst/>
            <a:gdLst>
              <a:gd name="connsiteX0" fmla="*/ 0 w 8496300"/>
              <a:gd name="connsiteY0" fmla="*/ 1199388 h 1199388"/>
              <a:gd name="connsiteX1" fmla="*/ 8496300 w 8496300"/>
              <a:gd name="connsiteY1" fmla="*/ 1199388 h 1199388"/>
              <a:gd name="connsiteX2" fmla="*/ 8496300 w 8496300"/>
              <a:gd name="connsiteY2" fmla="*/ 0 h 1199388"/>
              <a:gd name="connsiteX3" fmla="*/ 0 w 8496300"/>
              <a:gd name="connsiteY3" fmla="*/ 0 h 1199388"/>
              <a:gd name="connsiteX4" fmla="*/ 0 w 8496300"/>
              <a:gd name="connsiteY4" fmla="*/ 1199388 h 1199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6300" h="1199388">
                <a:moveTo>
                  <a:pt x="0" y="1199388"/>
                </a:moveTo>
                <a:lnTo>
                  <a:pt x="8496300" y="1199388"/>
                </a:lnTo>
                <a:lnTo>
                  <a:pt x="8496300" y="0"/>
                </a:lnTo>
                <a:lnTo>
                  <a:pt x="0" y="0"/>
                </a:lnTo>
                <a:lnTo>
                  <a:pt x="0" y="1199388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262" y="2832862"/>
            <a:ext cx="8509000" cy="1212088"/>
          </a:xfrm>
          <a:custGeom>
            <a:avLst/>
            <a:gdLst>
              <a:gd name="connsiteX0" fmla="*/ 6350 w 8509000"/>
              <a:gd name="connsiteY0" fmla="*/ 1205738 h 1212088"/>
              <a:gd name="connsiteX1" fmla="*/ 8502650 w 8509000"/>
              <a:gd name="connsiteY1" fmla="*/ 1205738 h 1212088"/>
              <a:gd name="connsiteX2" fmla="*/ 8502650 w 8509000"/>
              <a:gd name="connsiteY2" fmla="*/ 6350 h 1212088"/>
              <a:gd name="connsiteX3" fmla="*/ 6350 w 8509000"/>
              <a:gd name="connsiteY3" fmla="*/ 6350 h 1212088"/>
              <a:gd name="connsiteX4" fmla="*/ 6350 w 8509000"/>
              <a:gd name="connsiteY4" fmla="*/ 1205738 h 1212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09000" h="1212088">
                <a:moveTo>
                  <a:pt x="6350" y="1205738"/>
                </a:moveTo>
                <a:lnTo>
                  <a:pt x="8502650" y="1205738"/>
                </a:lnTo>
                <a:lnTo>
                  <a:pt x="8502650" y="6350"/>
                </a:lnTo>
                <a:lnTo>
                  <a:pt x="6350" y="6350"/>
                </a:lnTo>
                <a:lnTo>
                  <a:pt x="6350" y="12057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04800"/>
            <a:ext cx="4394200" cy="293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101600" algn="l"/>
              </a:tabLst>
            </a:pPr>
            <a:r>
              <a:rPr lang="en-US" altLang="zh-CN" dirty="0" smtClean="0"/>
              <a:t>		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6200" algn="l"/>
                <a:tab pos="101600" algn="l"/>
              </a:tabLst>
            </a:pP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결측치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요약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762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제거한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결측치에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대한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요약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결과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확인</a:t>
            </a:r>
          </a:p>
          <a:p>
            <a:pPr>
              <a:lnSpc>
                <a:spcPts val="2100"/>
              </a:lnSpc>
              <a:tabLst>
                <a:tab pos="762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summary(teens$age)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6200" algn="l"/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c00ff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summary(teens$age)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" y="3479800"/>
            <a:ext cx="1790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Min.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1st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Qu.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13.03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16.28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55900" y="3479800"/>
            <a:ext cx="825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Median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17.24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00500" y="3479800"/>
            <a:ext cx="1790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Mean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3rd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Qu.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17.24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18.21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10300" y="3479800"/>
            <a:ext cx="6858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Max.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20.00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130800" y="2235200"/>
            <a:ext cx="39116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700"/>
              </a:lnSpc>
              <a:tabLst>
							</a:tabLst>
            </a:pPr>
            <a:r>
              <a:rPr lang="en-US" altLang="zh-CN" sz="4406" dirty="0" smtClean="0">
                <a:solidFill>
                  <a:srgbClr val="ffffff"/>
                </a:solidFill>
                <a:latin typeface="Arial Black" pitchFamily="18" charset="0"/>
                <a:cs typeface="Arial Black" pitchFamily="18" charset="0"/>
              </a:rPr>
              <a:t>k</a:t>
            </a:r>
            <a:r>
              <a:rPr lang="en-US" altLang="zh-CN" sz="4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평균</a:t>
            </a:r>
            <a:r>
              <a:rPr lang="en-US" altLang="zh-CN" sz="4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군집분석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92200"/>
            <a:ext cx="9144000" cy="5765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705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주요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함수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문법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19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3581400" cy="133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kmeans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문법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355600"/>
            <a:ext cx="8153400" cy="415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  <a:tab pos="431800" algn="l"/>
                <a:tab pos="482600" algn="l"/>
                <a:tab pos="7747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모형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  <a:tab pos="431800" algn="l"/>
                <a:tab pos="482600" algn="l"/>
                <a:tab pos="774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클러스터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분석</a:t>
            </a:r>
          </a:p>
          <a:p>
            <a:pPr>
              <a:lnSpc>
                <a:spcPts val="3000"/>
              </a:lnSpc>
              <a:tabLst>
                <a:tab pos="25400" algn="l"/>
                <a:tab pos="431800" algn="l"/>
                <a:tab pos="482600" algn="l"/>
                <a:tab pos="7747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다양한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관심사의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횟수를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표현하는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개의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특징만을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고려하여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클러스터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분</a:t>
            </a:r>
          </a:p>
          <a:p>
            <a:pPr>
              <a:lnSpc>
                <a:spcPts val="2500"/>
              </a:lnSpc>
              <a:tabLst>
                <a:tab pos="25400" algn="l"/>
                <a:tab pos="431800" algn="l"/>
                <a:tab pos="482600" algn="l"/>
                <a:tab pos="7747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석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시작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  <a:tab pos="431800" algn="l"/>
                <a:tab pos="482600" algn="l"/>
                <a:tab pos="774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set.seed(2345)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  <a:tab pos="431800" algn="l"/>
                <a:tab pos="482600" algn="l"/>
                <a:tab pos="774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interests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teens[5:40]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  <a:tab pos="431800" algn="l"/>
                <a:tab pos="482600" algn="l"/>
                <a:tab pos="7747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interests_z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as.data.frame(lapply(interests,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scale))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  <a:tab pos="431800" algn="l"/>
                <a:tab pos="482600" algn="l"/>
                <a:tab pos="774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teen_clusters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kmeans(interests_z,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304800"/>
            <a:ext cx="66294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모형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모델의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성능을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평가하기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kmeans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함수의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속성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이용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군집의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크기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확인</a:t>
            </a:r>
          </a:p>
          <a:p>
            <a:pPr>
              <a:lnSpc>
                <a:spcPts val="21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teen_clusters$size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teen_clusters$size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3009900"/>
            <a:ext cx="2755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[1]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1038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601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4066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97300" y="3009900"/>
            <a:ext cx="1371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2696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21599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9664" y="1988820"/>
            <a:ext cx="8424672" cy="3831336"/>
          </a:xfrm>
          <a:custGeom>
            <a:avLst/>
            <a:gdLst>
              <a:gd name="connsiteX0" fmla="*/ 0 w 8424672"/>
              <a:gd name="connsiteY0" fmla="*/ 3831336 h 3831336"/>
              <a:gd name="connsiteX1" fmla="*/ 8424672 w 8424672"/>
              <a:gd name="connsiteY1" fmla="*/ 3831336 h 3831336"/>
              <a:gd name="connsiteX2" fmla="*/ 8424672 w 8424672"/>
              <a:gd name="connsiteY2" fmla="*/ 0 h 3831336"/>
              <a:gd name="connsiteX3" fmla="*/ 0 w 8424672"/>
              <a:gd name="connsiteY3" fmla="*/ 0 h 3831336"/>
              <a:gd name="connsiteX4" fmla="*/ 0 w 8424672"/>
              <a:gd name="connsiteY4" fmla="*/ 3831336 h 3831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24672" h="3831336">
                <a:moveTo>
                  <a:pt x="0" y="3831336"/>
                </a:moveTo>
                <a:lnTo>
                  <a:pt x="8424672" y="3831336"/>
                </a:lnTo>
                <a:lnTo>
                  <a:pt x="8424672" y="0"/>
                </a:lnTo>
                <a:lnTo>
                  <a:pt x="0" y="0"/>
                </a:lnTo>
                <a:lnTo>
                  <a:pt x="0" y="3831336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3314" y="1982470"/>
            <a:ext cx="8437372" cy="3844036"/>
          </a:xfrm>
          <a:custGeom>
            <a:avLst/>
            <a:gdLst>
              <a:gd name="connsiteX0" fmla="*/ 6350 w 8437372"/>
              <a:gd name="connsiteY0" fmla="*/ 3837686 h 3844036"/>
              <a:gd name="connsiteX1" fmla="*/ 8431022 w 8437372"/>
              <a:gd name="connsiteY1" fmla="*/ 3837686 h 3844036"/>
              <a:gd name="connsiteX2" fmla="*/ 8431022 w 8437372"/>
              <a:gd name="connsiteY2" fmla="*/ 6350 h 3844036"/>
              <a:gd name="connsiteX3" fmla="*/ 6350 w 8437372"/>
              <a:gd name="connsiteY3" fmla="*/ 6350 h 3844036"/>
              <a:gd name="connsiteX4" fmla="*/ 6350 w 8437372"/>
              <a:gd name="connsiteY4" fmla="*/ 3837686 h 3844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37372" h="3844036">
                <a:moveTo>
                  <a:pt x="6350" y="3837686"/>
                </a:moveTo>
                <a:lnTo>
                  <a:pt x="8431022" y="3837686"/>
                </a:lnTo>
                <a:lnTo>
                  <a:pt x="8431022" y="6350"/>
                </a:lnTo>
                <a:lnTo>
                  <a:pt x="6350" y="6350"/>
                </a:lnTo>
                <a:lnTo>
                  <a:pt x="6350" y="38376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705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결과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6600" y="1257300"/>
            <a:ext cx="35941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802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군집의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중앙점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(centers)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확인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teen_clusters$centers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2044700"/>
            <a:ext cx="15621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							</a:tabLst>
            </a:pPr>
            <a:r>
              <a:rPr lang="en-US" altLang="zh-CN" sz="9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teen_clusters$centers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2540000"/>
            <a:ext cx="81153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basketball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football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soccer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softball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volleyball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swimming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cheerleading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baseball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tennis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0.362160730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0.37985213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0.13734997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0.1272107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0.09247518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0.26180286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0.2159945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0.25312305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0.11991682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-0.094426312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0.06691768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-0.09956009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-0.0379725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-0.07286202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0.04578401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-0.1070370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-0.11182941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0.04027335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0.003980104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0.09524062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0.05342109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-0.0496864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-0.01459648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0.32944934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0.5142451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-0.04933628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0.06703386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1.372334818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1.19570343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0.55621097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1.1304527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1.07177211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0.08513210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0.0400367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1.09279737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0.13887184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-0.186822093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-0.18729427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-0.08331351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-0.1368072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-0.13344819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-0.08650052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-0.1092056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-0.13616893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-0.03683671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sports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cute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sex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sexy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hot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kissed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dance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band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marching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0.77040675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0.475265034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2.043945661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0.547956598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0.314845390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3.02610259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0.455501275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0.39009330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-0.0105463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-0.10638613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-0.027044898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-0.042725567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-0.027913348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-0.035027022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-0.04581067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0.050772118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4.09723438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5.2196105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-0.05435093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0.796948359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-0.003156716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0.266741598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0.623263396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-0.01284964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0.650572336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-0.03301257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-0.1131486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1.08316097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-0.005291962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-0.033193640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0.003036966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0.009046774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-0.08755418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-0.001993853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-0.07317758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-0.1039509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-0.15903307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-0.171452198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-0.092301138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-0.076149916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-0.132614350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-0.13080557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-0.145524147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-0.11740538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-0.1104553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dirty="0" smtClean="0"/>
              <a:t>			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music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rock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god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church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jesus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bible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hair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dress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blonde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mall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1.21014015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1.2014998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0.41743650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0.1621804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0.12698409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0.07464400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2.59053048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0.5312082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0.36322464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0.622896285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0.51624366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0.1865286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0.09706027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0.0675347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0.05333966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0.05836708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-0.05146837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0.0492724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-0.01238629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-0.087713363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0.24527495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0.1166274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0.32867738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0.5195729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0.26142784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0.23946855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0.35590025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0.5837827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0.03301526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0.808620531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0.07102323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0.1565155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0.04902918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0.1320602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0.01776986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0.01719220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0.01714820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-0.0653358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0.03690938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-0.004723697</a:t>
            </a:r>
          </a:p>
          <a:p>
            <a:pPr>
              <a:lnSpc>
                <a:spcPts val="1000"/>
              </a:lnSpc>
              <a:tabLst>
                <a:tab pos="63500" algn="l"/>
                <a:tab pos="482600" algn="l"/>
                <a:tab pos="5461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-0.12755935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-0.1044230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-0.09075500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-0.1239664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-0.05901846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-0.05243708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-0.19220150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-0.1286412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-0.02793327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-0.179127117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" y="4953000"/>
            <a:ext cx="67564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shopping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clothes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hollister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abercrombie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die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death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drunk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drugs</a:t>
            </a:r>
          </a:p>
          <a:p>
            <a:pPr>
              <a:lnSpc>
                <a:spcPts val="1000"/>
              </a:lnSpc>
              <a:tabLst>
                <a:tab pos="3429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0.27607550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1.245121599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0.31525537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0.4131560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1.712160983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0.94713629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1.83371069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2.73878856</a:t>
            </a:r>
          </a:p>
          <a:p>
            <a:pPr>
              <a:lnSpc>
                <a:spcPts val="1000"/>
              </a:lnSpc>
              <a:tabLst>
                <a:tab pos="3429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-0.03710273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-0.004395251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-0.16788599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-0.1413652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0.008941101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0.05464759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-0.08699556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-0.06414588</a:t>
            </a:r>
          </a:p>
          <a:p>
            <a:pPr>
              <a:lnSpc>
                <a:spcPts val="1000"/>
              </a:lnSpc>
              <a:tabLst>
                <a:tab pos="3429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1.07073115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0.616207360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0.85951603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0.7935060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0.062399295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0.12642222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0.03594162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-0.05888141</a:t>
            </a:r>
          </a:p>
          <a:p>
            <a:pPr>
              <a:lnSpc>
                <a:spcPts val="1000"/>
              </a:lnSpc>
              <a:tabLst>
                <a:tab pos="3429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0.03497875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0.016201064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-0.08381546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-0.0861708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-0.067312427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-0.01611162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-0.06891763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-0.08795059</a:t>
            </a:r>
          </a:p>
          <a:p>
            <a:pPr>
              <a:lnSpc>
                <a:spcPts val="1000"/>
              </a:lnSpc>
              <a:tabLst>
                <a:tab pos="342900" algn="l"/>
              </a:tabLst>
            </a:pP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-0.21816580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-0.177738408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-0.16182051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-0.1545430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-0.085876102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-0.06882571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-0.08386703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-0.10777278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55800"/>
            <a:ext cx="9144000" cy="4902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66700"/>
            <a:ext cx="39116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302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결과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군집의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중앙점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(centers)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확인</a:t>
            </a:r>
          </a:p>
          <a:p>
            <a:pPr>
              <a:lnSpc>
                <a:spcPts val="2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teen_clusters$centers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549400"/>
            <a:ext cx="8077200" cy="439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54000"/>
            <a:ext cx="27051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결과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2084" y="3645407"/>
            <a:ext cx="7932419" cy="2307336"/>
          </a:xfrm>
          <a:custGeom>
            <a:avLst/>
            <a:gdLst>
              <a:gd name="connsiteX0" fmla="*/ 0 w 7932419"/>
              <a:gd name="connsiteY0" fmla="*/ 2307336 h 2307336"/>
              <a:gd name="connsiteX1" fmla="*/ 7932419 w 7932419"/>
              <a:gd name="connsiteY1" fmla="*/ 2307336 h 2307336"/>
              <a:gd name="connsiteX2" fmla="*/ 7932419 w 7932419"/>
              <a:gd name="connsiteY2" fmla="*/ 0 h 2307336"/>
              <a:gd name="connsiteX3" fmla="*/ 0 w 7932419"/>
              <a:gd name="connsiteY3" fmla="*/ 0 h 2307336"/>
              <a:gd name="connsiteX4" fmla="*/ 0 w 7932419"/>
              <a:gd name="connsiteY4" fmla="*/ 2307336 h 2307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32419" h="2307336">
                <a:moveTo>
                  <a:pt x="0" y="2307336"/>
                </a:moveTo>
                <a:lnTo>
                  <a:pt x="7932419" y="2307336"/>
                </a:lnTo>
                <a:lnTo>
                  <a:pt x="7932419" y="0"/>
                </a:lnTo>
                <a:lnTo>
                  <a:pt x="0" y="0"/>
                </a:lnTo>
                <a:lnTo>
                  <a:pt x="0" y="2307336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5734" y="3639057"/>
            <a:ext cx="7945119" cy="2320036"/>
          </a:xfrm>
          <a:custGeom>
            <a:avLst/>
            <a:gdLst>
              <a:gd name="connsiteX0" fmla="*/ 6350 w 7945119"/>
              <a:gd name="connsiteY0" fmla="*/ 2313686 h 2320036"/>
              <a:gd name="connsiteX1" fmla="*/ 7938769 w 7945119"/>
              <a:gd name="connsiteY1" fmla="*/ 2313686 h 2320036"/>
              <a:gd name="connsiteX2" fmla="*/ 7938769 w 7945119"/>
              <a:gd name="connsiteY2" fmla="*/ 6350 h 2320036"/>
              <a:gd name="connsiteX3" fmla="*/ 6350 w 7945119"/>
              <a:gd name="connsiteY3" fmla="*/ 6350 h 2320036"/>
              <a:gd name="connsiteX4" fmla="*/ 6350 w 7945119"/>
              <a:gd name="connsiteY4" fmla="*/ 2313686 h 2320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45119" h="2320036">
                <a:moveTo>
                  <a:pt x="6350" y="2313686"/>
                </a:moveTo>
                <a:lnTo>
                  <a:pt x="7938769" y="2313686"/>
                </a:lnTo>
                <a:lnTo>
                  <a:pt x="7938769" y="6350"/>
                </a:lnTo>
                <a:lnTo>
                  <a:pt x="6350" y="6350"/>
                </a:lnTo>
                <a:lnTo>
                  <a:pt x="6350" y="23136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342900"/>
            <a:ext cx="7797800" cy="373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결과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ec7d02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결과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해석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본래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프레임에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군집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ID(cluster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ID)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적용</a:t>
            </a:r>
          </a:p>
          <a:p>
            <a:pPr>
              <a:lnSpc>
                <a:spcPts val="21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teens$cluster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&lt;-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teen_clusters$cluster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처음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데이터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확인</a:t>
            </a:r>
          </a:p>
          <a:p>
            <a:pPr>
              <a:lnSpc>
                <a:spcPts val="21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teens[1:5,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c("cluster",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"gender",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"age",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"friends")]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5400" algn="l"/>
                <a:tab pos="330200" algn="l"/>
                <a:tab pos="355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teens[1:5,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c("cluster",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"gender",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"age",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"friends")]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4330700"/>
            <a:ext cx="21971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cluster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gender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&lt;NA&gt;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98800" y="4356100"/>
            <a:ext cx="19304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279400" algn="l"/>
                <a:tab pos="12192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age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friends</a:t>
            </a:r>
          </a:p>
          <a:p>
            <a:pPr>
              <a:lnSpc>
                <a:spcPts val="2100"/>
              </a:lnSpc>
              <a:tabLst>
                <a:tab pos="279400" algn="l"/>
                <a:tab pos="1219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18.982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7</a:t>
            </a:r>
          </a:p>
          <a:p>
            <a:pPr>
              <a:lnSpc>
                <a:spcPts val="2100"/>
              </a:lnSpc>
              <a:tabLst>
                <a:tab pos="279400" algn="l"/>
                <a:tab pos="12192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18.801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2100"/>
              </a:lnSpc>
              <a:tabLst>
                <a:tab pos="279400" algn="l"/>
                <a:tab pos="1219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18.335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69</a:t>
            </a:r>
          </a:p>
          <a:p>
            <a:pPr>
              <a:lnSpc>
                <a:spcPts val="2100"/>
              </a:lnSpc>
              <a:tabLst>
                <a:tab pos="279400" algn="l"/>
                <a:tab pos="1219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18.875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</a:t>
            </a:r>
          </a:p>
          <a:p>
            <a:pPr>
              <a:lnSpc>
                <a:spcPts val="2100"/>
              </a:lnSpc>
              <a:tabLst>
                <a:tab pos="279400" algn="l"/>
                <a:tab pos="12192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18.995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79400" algn="l"/>
                <a:tab pos="1219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2084" y="1700783"/>
            <a:ext cx="7932419" cy="1815084"/>
          </a:xfrm>
          <a:custGeom>
            <a:avLst/>
            <a:gdLst>
              <a:gd name="connsiteX0" fmla="*/ 0 w 7932419"/>
              <a:gd name="connsiteY0" fmla="*/ 1815084 h 1815084"/>
              <a:gd name="connsiteX1" fmla="*/ 7932419 w 7932419"/>
              <a:gd name="connsiteY1" fmla="*/ 1815084 h 1815084"/>
              <a:gd name="connsiteX2" fmla="*/ 7932419 w 7932419"/>
              <a:gd name="connsiteY2" fmla="*/ 0 h 1815084"/>
              <a:gd name="connsiteX3" fmla="*/ 0 w 7932419"/>
              <a:gd name="connsiteY3" fmla="*/ 0 h 1815084"/>
              <a:gd name="connsiteX4" fmla="*/ 0 w 7932419"/>
              <a:gd name="connsiteY4" fmla="*/ 1815084 h 1815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32419" h="1815084">
                <a:moveTo>
                  <a:pt x="0" y="1815084"/>
                </a:moveTo>
                <a:lnTo>
                  <a:pt x="7932419" y="1815084"/>
                </a:lnTo>
                <a:lnTo>
                  <a:pt x="7932419" y="0"/>
                </a:lnTo>
                <a:lnTo>
                  <a:pt x="0" y="0"/>
                </a:lnTo>
                <a:lnTo>
                  <a:pt x="0" y="1815084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5734" y="1694433"/>
            <a:ext cx="7945119" cy="1827784"/>
          </a:xfrm>
          <a:custGeom>
            <a:avLst/>
            <a:gdLst>
              <a:gd name="connsiteX0" fmla="*/ 6350 w 7945119"/>
              <a:gd name="connsiteY0" fmla="*/ 1821434 h 1827784"/>
              <a:gd name="connsiteX1" fmla="*/ 7938769 w 7945119"/>
              <a:gd name="connsiteY1" fmla="*/ 1821434 h 1827784"/>
              <a:gd name="connsiteX2" fmla="*/ 7938769 w 7945119"/>
              <a:gd name="connsiteY2" fmla="*/ 6350 h 1827784"/>
              <a:gd name="connsiteX3" fmla="*/ 6350 w 7945119"/>
              <a:gd name="connsiteY3" fmla="*/ 6350 h 1827784"/>
              <a:gd name="connsiteX4" fmla="*/ 6350 w 7945119"/>
              <a:gd name="connsiteY4" fmla="*/ 1821434 h 1827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45119" h="1827784">
                <a:moveTo>
                  <a:pt x="6350" y="1821434"/>
                </a:moveTo>
                <a:lnTo>
                  <a:pt x="7938769" y="1821434"/>
                </a:lnTo>
                <a:lnTo>
                  <a:pt x="7938769" y="6350"/>
                </a:lnTo>
                <a:lnTo>
                  <a:pt x="6350" y="6350"/>
                </a:lnTo>
                <a:lnTo>
                  <a:pt x="6350" y="18214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2084" y="4509516"/>
            <a:ext cx="7932419" cy="1815083"/>
          </a:xfrm>
          <a:custGeom>
            <a:avLst/>
            <a:gdLst>
              <a:gd name="connsiteX0" fmla="*/ 0 w 7932419"/>
              <a:gd name="connsiteY0" fmla="*/ 1815083 h 1815083"/>
              <a:gd name="connsiteX1" fmla="*/ 7932419 w 7932419"/>
              <a:gd name="connsiteY1" fmla="*/ 1815083 h 1815083"/>
              <a:gd name="connsiteX2" fmla="*/ 7932419 w 7932419"/>
              <a:gd name="connsiteY2" fmla="*/ 0 h 1815083"/>
              <a:gd name="connsiteX3" fmla="*/ 0 w 7932419"/>
              <a:gd name="connsiteY3" fmla="*/ 0 h 1815083"/>
              <a:gd name="connsiteX4" fmla="*/ 0 w 7932419"/>
              <a:gd name="connsiteY4" fmla="*/ 1815083 h 18150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32419" h="1815083">
                <a:moveTo>
                  <a:pt x="0" y="1815083"/>
                </a:moveTo>
                <a:lnTo>
                  <a:pt x="7932419" y="1815083"/>
                </a:lnTo>
                <a:lnTo>
                  <a:pt x="7932419" y="0"/>
                </a:lnTo>
                <a:lnTo>
                  <a:pt x="0" y="0"/>
                </a:lnTo>
                <a:lnTo>
                  <a:pt x="0" y="1815083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5734" y="4503166"/>
            <a:ext cx="7945119" cy="1827783"/>
          </a:xfrm>
          <a:custGeom>
            <a:avLst/>
            <a:gdLst>
              <a:gd name="connsiteX0" fmla="*/ 6350 w 7945119"/>
              <a:gd name="connsiteY0" fmla="*/ 1821433 h 1827783"/>
              <a:gd name="connsiteX1" fmla="*/ 7938769 w 7945119"/>
              <a:gd name="connsiteY1" fmla="*/ 1821433 h 1827783"/>
              <a:gd name="connsiteX2" fmla="*/ 7938769 w 7945119"/>
              <a:gd name="connsiteY2" fmla="*/ 6350 h 1827783"/>
              <a:gd name="connsiteX3" fmla="*/ 6350 w 7945119"/>
              <a:gd name="connsiteY3" fmla="*/ 6350 h 1827783"/>
              <a:gd name="connsiteX4" fmla="*/ 6350 w 7945119"/>
              <a:gd name="connsiteY4" fmla="*/ 1821433 h 1827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45119" h="1827783">
                <a:moveTo>
                  <a:pt x="6350" y="1821433"/>
                </a:moveTo>
                <a:lnTo>
                  <a:pt x="7938769" y="1821433"/>
                </a:lnTo>
                <a:lnTo>
                  <a:pt x="7938769" y="6350"/>
                </a:lnTo>
                <a:lnTo>
                  <a:pt x="6350" y="6350"/>
                </a:lnTo>
                <a:lnTo>
                  <a:pt x="6350" y="18214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66700"/>
            <a:ext cx="64008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30200" algn="l"/>
                <a:tab pos="3556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결과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3302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군집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평균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나이</a:t>
            </a:r>
          </a:p>
          <a:p>
            <a:pPr>
              <a:lnSpc>
                <a:spcPts val="2100"/>
              </a:lnSpc>
              <a:tabLst>
                <a:tab pos="3302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aggregate(data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age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~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cluster,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mean)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302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aggregate(data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teens,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age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~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cluster,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mean)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2438400"/>
            <a:ext cx="101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5200" y="2235200"/>
            <a:ext cx="7366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6477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cluster</a:t>
            </a:r>
          </a:p>
          <a:p>
            <a:pPr>
              <a:lnSpc>
                <a:spcPts val="16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40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</a:p>
          <a:p>
            <a:pPr>
              <a:lnSpc>
                <a:spcPts val="16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</a:p>
          <a:p>
            <a:pPr>
              <a:lnSpc>
                <a:spcPts val="16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</a:p>
          <a:p>
            <a:pPr>
              <a:lnSpc>
                <a:spcPts val="16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</a:p>
          <a:p>
            <a:pPr>
              <a:lnSpc>
                <a:spcPts val="16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30400" y="2235200"/>
            <a:ext cx="8509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4191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age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17.09319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17.38488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17.03773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17.03759</a:t>
            </a:r>
          </a:p>
          <a:p>
            <a:pPr>
              <a:lnSpc>
                <a:spcPts val="1600"/>
              </a:lnSpc>
              <a:tabLst>
                <a:tab pos="4191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17.30265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6600" y="3848100"/>
            <a:ext cx="64770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군집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여성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비율</a:t>
            </a:r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aggregate(data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female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~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cluster,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mean)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aggregate(data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teens,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female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~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cluster,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404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mean)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5257800"/>
            <a:ext cx="101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</a:p>
          <a:p>
            <a:pPr>
              <a:lnSpc>
                <a:spcPts val="1600"/>
              </a:lnSpc>
              <a:tabLst>
							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5041900"/>
            <a:ext cx="7366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5334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cluster</a:t>
            </a:r>
          </a:p>
          <a:p>
            <a:pPr>
              <a:lnSpc>
                <a:spcPts val="1600"/>
              </a:lnSpc>
              <a:tabLst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</a:p>
          <a:p>
            <a:pPr>
              <a:lnSpc>
                <a:spcPts val="1600"/>
              </a:lnSpc>
              <a:tabLst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</a:p>
          <a:p>
            <a:pPr>
              <a:lnSpc>
                <a:spcPts val="1600"/>
              </a:lnSpc>
              <a:tabLst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</a:p>
          <a:p>
            <a:pPr>
              <a:lnSpc>
                <a:spcPts val="1600"/>
              </a:lnSpc>
              <a:tabLst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40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</a:p>
          <a:p>
            <a:pPr>
              <a:lnSpc>
                <a:spcPts val="1600"/>
              </a:lnSpc>
              <a:tabLst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5041900"/>
            <a:ext cx="9525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female</a:t>
            </a:r>
          </a:p>
          <a:p>
            <a:pPr>
              <a:lnSpc>
                <a:spcPts val="1600"/>
              </a:lnSpc>
              <a:tabLst>
                <a:tab pos="2159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0.8025048</a:t>
            </a:r>
          </a:p>
          <a:p>
            <a:pPr>
              <a:lnSpc>
                <a:spcPts val="1600"/>
              </a:lnSpc>
              <a:tabLst>
                <a:tab pos="2159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0.7237937</a:t>
            </a:r>
          </a:p>
          <a:p>
            <a:pPr>
              <a:lnSpc>
                <a:spcPts val="1600"/>
              </a:lnSpc>
              <a:tabLst>
                <a:tab pos="2159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0.8866208</a:t>
            </a:r>
          </a:p>
          <a:p>
            <a:pPr>
              <a:lnSpc>
                <a:spcPts val="1600"/>
              </a:lnSpc>
              <a:tabLst>
                <a:tab pos="215900" algn="l"/>
              </a:tabLst>
            </a:pPr>
            <a:r>
              <a:rPr lang="en-US" altLang="zh-CN" sz="1406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0.6984421</a:t>
            </a:r>
          </a:p>
          <a:p>
            <a:pPr>
              <a:lnSpc>
                <a:spcPts val="1600"/>
              </a:lnSpc>
              <a:tabLst>
                <a:tab pos="215900" algn="l"/>
              </a:tabLst>
            </a:pPr>
            <a:r>
              <a:rPr lang="en-US" altLang="zh-CN" sz="1404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0.7082735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2084" y="2185416"/>
            <a:ext cx="7932419" cy="2307336"/>
          </a:xfrm>
          <a:custGeom>
            <a:avLst/>
            <a:gdLst>
              <a:gd name="connsiteX0" fmla="*/ 0 w 7932419"/>
              <a:gd name="connsiteY0" fmla="*/ 2307336 h 2307336"/>
              <a:gd name="connsiteX1" fmla="*/ 7932419 w 7932419"/>
              <a:gd name="connsiteY1" fmla="*/ 2307336 h 2307336"/>
              <a:gd name="connsiteX2" fmla="*/ 7932419 w 7932419"/>
              <a:gd name="connsiteY2" fmla="*/ 0 h 2307336"/>
              <a:gd name="connsiteX3" fmla="*/ 0 w 7932419"/>
              <a:gd name="connsiteY3" fmla="*/ 0 h 2307336"/>
              <a:gd name="connsiteX4" fmla="*/ 0 w 7932419"/>
              <a:gd name="connsiteY4" fmla="*/ 2307336 h 2307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32419" h="2307336">
                <a:moveTo>
                  <a:pt x="0" y="2307336"/>
                </a:moveTo>
                <a:lnTo>
                  <a:pt x="7932419" y="2307336"/>
                </a:lnTo>
                <a:lnTo>
                  <a:pt x="7932419" y="0"/>
                </a:lnTo>
                <a:lnTo>
                  <a:pt x="0" y="0"/>
                </a:lnTo>
                <a:lnTo>
                  <a:pt x="0" y="2307336"/>
                </a:lnTo>
              </a:path>
            </a:pathLst>
          </a:custGeom>
          <a:solidFill>
            <a:srgbClr val="f8f8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5734" y="2179066"/>
            <a:ext cx="7945119" cy="2320036"/>
          </a:xfrm>
          <a:custGeom>
            <a:avLst/>
            <a:gdLst>
              <a:gd name="connsiteX0" fmla="*/ 6350 w 7945119"/>
              <a:gd name="connsiteY0" fmla="*/ 2313686 h 2320036"/>
              <a:gd name="connsiteX1" fmla="*/ 7938769 w 7945119"/>
              <a:gd name="connsiteY1" fmla="*/ 2313686 h 2320036"/>
              <a:gd name="connsiteX2" fmla="*/ 7938769 w 7945119"/>
              <a:gd name="connsiteY2" fmla="*/ 6350 h 2320036"/>
              <a:gd name="connsiteX3" fmla="*/ 6350 w 7945119"/>
              <a:gd name="connsiteY3" fmla="*/ 6350 h 2320036"/>
              <a:gd name="connsiteX4" fmla="*/ 6350 w 7945119"/>
              <a:gd name="connsiteY4" fmla="*/ 2313686 h 23200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45119" h="2320036">
                <a:moveTo>
                  <a:pt x="6350" y="2313686"/>
                </a:moveTo>
                <a:lnTo>
                  <a:pt x="7938769" y="2313686"/>
                </a:lnTo>
                <a:lnTo>
                  <a:pt x="7938769" y="6350"/>
                </a:lnTo>
                <a:lnTo>
                  <a:pt x="6350" y="6350"/>
                </a:lnTo>
                <a:lnTo>
                  <a:pt x="6350" y="23136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28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92100"/>
            <a:ext cx="7251700" cy="227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30200" algn="l"/>
                <a:tab pos="355600" algn="l"/>
              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분석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결과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확인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3302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80a485"/>
                </a:solidFill>
                <a:latin typeface="Lucida Console" pitchFamily="18" charset="0"/>
                <a:cs typeface="Lucida Console" pitchFamily="18" charset="0"/>
              </a:rPr>
              <a:t>#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군집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별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친구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수의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80a485"/>
                </a:solidFill>
                <a:latin typeface="굴림" pitchFamily="18" charset="0"/>
                <a:cs typeface="굴림" pitchFamily="18" charset="0"/>
              </a:rPr>
              <a:t>평균</a:t>
            </a:r>
          </a:p>
          <a:p>
            <a:pPr>
              <a:lnSpc>
                <a:spcPts val="2100"/>
              </a:lnSpc>
              <a:tabLst>
                <a:tab pos="330200" algn="l"/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aggregate(data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teens,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friends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~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cluster,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mean)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30200" algn="l"/>
                <a:tab pos="3556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&gt;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aggregate(data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teens,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friends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~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cluster,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dirty="0" smtClean="0">
                <a:solidFill>
                  <a:srgbClr val="0c00ff"/>
                </a:solidFill>
                <a:latin typeface="Lucida Console" pitchFamily="18" charset="0"/>
                <a:cs typeface="Lucida Console" pitchFamily="18" charset="0"/>
              </a:rPr>
              <a:t>mean)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2870200"/>
            <a:ext cx="12319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cluster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1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4</a:t>
            </a:r>
          </a:p>
          <a:p>
            <a:pPr>
              <a:lnSpc>
                <a:spcPts val="2100"/>
              </a:lnSpc>
              <a:tabLst>
                <a:tab pos="1270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2870200"/>
            <a:ext cx="10922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friends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30.66570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32.79368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2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38.54575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35.91728</a:t>
            </a:r>
          </a:p>
          <a:p>
            <a:pPr>
              <a:lnSpc>
                <a:spcPts val="2100"/>
              </a:lnSpc>
              <a:tabLst>
                <a:tab pos="139700" algn="l"/>
              </a:tabLst>
            </a:pPr>
            <a:r>
              <a:rPr lang="en-US" altLang="zh-CN" sz="1800" dirty="0" smtClean="0">
                <a:solidFill>
                  <a:srgbClr val="000000"/>
                </a:solidFill>
                <a:latin typeface="Lucida Console" pitchFamily="18" charset="0"/>
                <a:cs typeface="Lucida Console" pitchFamily="18" charset="0"/>
              </a:rPr>
              <a:t>27.79221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-2-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28600"/>
            <a:ext cx="1600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類類相從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10662" y="1105662"/>
            <a:ext cx="6124955" cy="3023616"/>
          </a:xfrm>
          <a:custGeom>
            <a:avLst/>
            <a:gdLst>
              <a:gd name="connsiteX0" fmla="*/ 0 w 6124955"/>
              <a:gd name="connsiteY0" fmla="*/ 3023616 h 3023616"/>
              <a:gd name="connsiteX1" fmla="*/ 6124955 w 6124955"/>
              <a:gd name="connsiteY1" fmla="*/ 3023616 h 3023616"/>
              <a:gd name="connsiteX2" fmla="*/ 6124955 w 6124955"/>
              <a:gd name="connsiteY2" fmla="*/ 0 h 3023616"/>
              <a:gd name="connsiteX3" fmla="*/ 0 w 6124955"/>
              <a:gd name="connsiteY3" fmla="*/ 0 h 3023616"/>
              <a:gd name="connsiteX4" fmla="*/ 0 w 6124955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4955" h="3023616">
                <a:moveTo>
                  <a:pt x="0" y="3023616"/>
                </a:moveTo>
                <a:lnTo>
                  <a:pt x="6124955" y="3023616"/>
                </a:lnTo>
                <a:lnTo>
                  <a:pt x="6124955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6184" y="1091184"/>
            <a:ext cx="6153911" cy="3052572"/>
          </a:xfrm>
          <a:custGeom>
            <a:avLst/>
            <a:gdLst>
              <a:gd name="connsiteX0" fmla="*/ 14477 w 6153911"/>
              <a:gd name="connsiteY0" fmla="*/ 3038094 h 3052572"/>
              <a:gd name="connsiteX1" fmla="*/ 6139434 w 6153911"/>
              <a:gd name="connsiteY1" fmla="*/ 3038094 h 3052572"/>
              <a:gd name="connsiteX2" fmla="*/ 6139434 w 6153911"/>
              <a:gd name="connsiteY2" fmla="*/ 14477 h 3052572"/>
              <a:gd name="connsiteX3" fmla="*/ 14477 w 6153911"/>
              <a:gd name="connsiteY3" fmla="*/ 14477 h 3052572"/>
              <a:gd name="connsiteX4" fmla="*/ 14477 w 6153911"/>
              <a:gd name="connsiteY4" fmla="*/ 3038094 h 3052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3911" h="3052572">
                <a:moveTo>
                  <a:pt x="14477" y="3038094"/>
                </a:moveTo>
                <a:lnTo>
                  <a:pt x="6139434" y="3038094"/>
                </a:lnTo>
                <a:lnTo>
                  <a:pt x="6139434" y="14477"/>
                </a:lnTo>
                <a:lnTo>
                  <a:pt x="14477" y="14477"/>
                </a:lnTo>
                <a:lnTo>
                  <a:pt x="14477" y="30380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4300" y="1143000"/>
            <a:ext cx="1343025" cy="1441830"/>
          </a:xfrm>
          <a:custGeom>
            <a:avLst/>
            <a:gdLst>
              <a:gd name="connsiteX0" fmla="*/ 242544 w 1343025"/>
              <a:gd name="connsiteY0" fmla="*/ 14477 h 1441830"/>
              <a:gd name="connsiteX1" fmla="*/ 1328547 w 1343025"/>
              <a:gd name="connsiteY1" fmla="*/ 14477 h 1441830"/>
              <a:gd name="connsiteX2" fmla="*/ 1328547 w 1343025"/>
              <a:gd name="connsiteY2" fmla="*/ 1199641 h 1441830"/>
              <a:gd name="connsiteX3" fmla="*/ 1323975 w 1343025"/>
              <a:gd name="connsiteY3" fmla="*/ 1245107 h 1441830"/>
              <a:gd name="connsiteX4" fmla="*/ 1310767 w 1343025"/>
              <a:gd name="connsiteY4" fmla="*/ 1287906 h 1441830"/>
              <a:gd name="connsiteX5" fmla="*/ 1289558 w 1343025"/>
              <a:gd name="connsiteY5" fmla="*/ 1327022 h 1441830"/>
              <a:gd name="connsiteX6" fmla="*/ 1261618 w 1343025"/>
              <a:gd name="connsiteY6" fmla="*/ 1360424 h 1441830"/>
              <a:gd name="connsiteX7" fmla="*/ 1227709 w 1343025"/>
              <a:gd name="connsiteY7" fmla="*/ 1388363 h 1441830"/>
              <a:gd name="connsiteX8" fmla="*/ 1188720 w 1343025"/>
              <a:gd name="connsiteY8" fmla="*/ 1409572 h 1441830"/>
              <a:gd name="connsiteX9" fmla="*/ 1145857 w 1343025"/>
              <a:gd name="connsiteY9" fmla="*/ 1422780 h 1441830"/>
              <a:gd name="connsiteX10" fmla="*/ 1100455 w 1343025"/>
              <a:gd name="connsiteY10" fmla="*/ 1427352 h 1441830"/>
              <a:gd name="connsiteX11" fmla="*/ 14478 w 1343025"/>
              <a:gd name="connsiteY11" fmla="*/ 1427352 h 1441830"/>
              <a:gd name="connsiteX12" fmla="*/ 14478 w 1343025"/>
              <a:gd name="connsiteY12" fmla="*/ 242569 h 1441830"/>
              <a:gd name="connsiteX13" fmla="*/ 19062 w 1343025"/>
              <a:gd name="connsiteY13" fmla="*/ 197104 h 1441830"/>
              <a:gd name="connsiteX14" fmla="*/ 32207 w 1343025"/>
              <a:gd name="connsiteY14" fmla="*/ 154305 h 1441830"/>
              <a:gd name="connsiteX15" fmla="*/ 53416 w 1343025"/>
              <a:gd name="connsiteY15" fmla="*/ 115316 h 1441830"/>
              <a:gd name="connsiteX16" fmla="*/ 81381 w 1343025"/>
              <a:gd name="connsiteY16" fmla="*/ 81406 h 1441830"/>
              <a:gd name="connsiteX17" fmla="*/ 115277 w 1343025"/>
              <a:gd name="connsiteY17" fmla="*/ 53466 h 1441830"/>
              <a:gd name="connsiteX18" fmla="*/ 154292 w 1343025"/>
              <a:gd name="connsiteY18" fmla="*/ 32257 h 1441830"/>
              <a:gd name="connsiteX19" fmla="*/ 197129 w 1343025"/>
              <a:gd name="connsiteY19" fmla="*/ 19049 h 1441830"/>
              <a:gd name="connsiteX20" fmla="*/ 242544 w 1343025"/>
              <a:gd name="connsiteY20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343025" h="1441830">
                <a:moveTo>
                  <a:pt x="242544" y="14477"/>
                </a:moveTo>
                <a:lnTo>
                  <a:pt x="1328547" y="14477"/>
                </a:lnTo>
                <a:lnTo>
                  <a:pt x="1328547" y="1199641"/>
                </a:lnTo>
                <a:lnTo>
                  <a:pt x="1323975" y="1245107"/>
                </a:lnTo>
                <a:lnTo>
                  <a:pt x="1310767" y="1287906"/>
                </a:lnTo>
                <a:lnTo>
                  <a:pt x="1289558" y="1327022"/>
                </a:lnTo>
                <a:lnTo>
                  <a:pt x="1261618" y="1360424"/>
                </a:lnTo>
                <a:lnTo>
                  <a:pt x="1227709" y="1388363"/>
                </a:lnTo>
                <a:lnTo>
                  <a:pt x="1188720" y="1409572"/>
                </a:lnTo>
                <a:lnTo>
                  <a:pt x="1145857" y="1422780"/>
                </a:lnTo>
                <a:lnTo>
                  <a:pt x="1100455" y="1427352"/>
                </a:lnTo>
                <a:lnTo>
                  <a:pt x="14478" y="1427352"/>
                </a:lnTo>
                <a:lnTo>
                  <a:pt x="14478" y="242569"/>
                </a:lnTo>
                <a:lnTo>
                  <a:pt x="19062" y="197104"/>
                </a:lnTo>
                <a:lnTo>
                  <a:pt x="32207" y="154305"/>
                </a:lnTo>
                <a:lnTo>
                  <a:pt x="53416" y="115316"/>
                </a:lnTo>
                <a:lnTo>
                  <a:pt x="81381" y="81406"/>
                </a:lnTo>
                <a:lnTo>
                  <a:pt x="115277" y="53466"/>
                </a:lnTo>
                <a:lnTo>
                  <a:pt x="154292" y="32257"/>
                </a:lnTo>
                <a:lnTo>
                  <a:pt x="197129" y="19049"/>
                </a:lnTo>
                <a:lnTo>
                  <a:pt x="242544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56004" y="1143000"/>
            <a:ext cx="1374775" cy="1441830"/>
          </a:xfrm>
          <a:custGeom>
            <a:avLst/>
            <a:gdLst>
              <a:gd name="connsiteX0" fmla="*/ 14477 w 1374775"/>
              <a:gd name="connsiteY0" fmla="*/ 14477 h 1441830"/>
              <a:gd name="connsiteX1" fmla="*/ 1098931 w 1374775"/>
              <a:gd name="connsiteY1" fmla="*/ 14477 h 1441830"/>
              <a:gd name="connsiteX2" fmla="*/ 1125474 w 1374775"/>
              <a:gd name="connsiteY2" fmla="*/ 15747 h 1441830"/>
              <a:gd name="connsiteX3" fmla="*/ 1151890 w 1374775"/>
              <a:gd name="connsiteY3" fmla="*/ 19938 h 1441830"/>
              <a:gd name="connsiteX4" fmla="*/ 1200150 w 1374775"/>
              <a:gd name="connsiteY4" fmla="*/ 35051 h 1441830"/>
              <a:gd name="connsiteX5" fmla="*/ 1244727 w 1374775"/>
              <a:gd name="connsiteY5" fmla="*/ 58927 h 1441830"/>
              <a:gd name="connsiteX6" fmla="*/ 1283462 w 1374775"/>
              <a:gd name="connsiteY6" fmla="*/ 90931 h 1441830"/>
              <a:gd name="connsiteX7" fmla="*/ 1315847 w 1374775"/>
              <a:gd name="connsiteY7" fmla="*/ 129920 h 1441830"/>
              <a:gd name="connsiteX8" fmla="*/ 1339723 w 1374775"/>
              <a:gd name="connsiteY8" fmla="*/ 174497 h 1441830"/>
              <a:gd name="connsiteX9" fmla="*/ 1354709 w 1374775"/>
              <a:gd name="connsiteY9" fmla="*/ 222885 h 1441830"/>
              <a:gd name="connsiteX10" fmla="*/ 1359027 w 1374775"/>
              <a:gd name="connsiteY10" fmla="*/ 249300 h 1441830"/>
              <a:gd name="connsiteX11" fmla="*/ 1360297 w 1374775"/>
              <a:gd name="connsiteY11" fmla="*/ 275843 h 1441830"/>
              <a:gd name="connsiteX12" fmla="*/ 1360297 w 1374775"/>
              <a:gd name="connsiteY12" fmla="*/ 1427352 h 1441830"/>
              <a:gd name="connsiteX13" fmla="*/ 275843 w 1374775"/>
              <a:gd name="connsiteY13" fmla="*/ 1427352 h 1441830"/>
              <a:gd name="connsiteX14" fmla="*/ 249301 w 1374775"/>
              <a:gd name="connsiteY14" fmla="*/ 1426082 h 1441830"/>
              <a:gd name="connsiteX15" fmla="*/ 222885 w 1374775"/>
              <a:gd name="connsiteY15" fmla="*/ 1421891 h 1441830"/>
              <a:gd name="connsiteX16" fmla="*/ 174497 w 1374775"/>
              <a:gd name="connsiteY16" fmla="*/ 1406778 h 1441830"/>
              <a:gd name="connsiteX17" fmla="*/ 129921 w 1374775"/>
              <a:gd name="connsiteY17" fmla="*/ 1382902 h 1441830"/>
              <a:gd name="connsiteX18" fmla="*/ 90932 w 1374775"/>
              <a:gd name="connsiteY18" fmla="*/ 1350517 h 1441830"/>
              <a:gd name="connsiteX19" fmla="*/ 58927 w 1374775"/>
              <a:gd name="connsiteY19" fmla="*/ 1311782 h 1441830"/>
              <a:gd name="connsiteX20" fmla="*/ 35052 w 1374775"/>
              <a:gd name="connsiteY20" fmla="*/ 1267332 h 1441830"/>
              <a:gd name="connsiteX21" fmla="*/ 19938 w 1374775"/>
              <a:gd name="connsiteY21" fmla="*/ 1218946 h 1441830"/>
              <a:gd name="connsiteX22" fmla="*/ 15747 w 1374775"/>
              <a:gd name="connsiteY22" fmla="*/ 1192529 h 1441830"/>
              <a:gd name="connsiteX23" fmla="*/ 14477 w 1374775"/>
              <a:gd name="connsiteY23" fmla="*/ 1165986 h 1441830"/>
              <a:gd name="connsiteX24" fmla="*/ 14477 w 1374775"/>
              <a:gd name="connsiteY24" fmla="*/ 14477 h 1441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74775" h="1441830">
                <a:moveTo>
                  <a:pt x="14477" y="14477"/>
                </a:moveTo>
                <a:lnTo>
                  <a:pt x="1098931" y="14477"/>
                </a:lnTo>
                <a:lnTo>
                  <a:pt x="1125474" y="15747"/>
                </a:lnTo>
                <a:lnTo>
                  <a:pt x="1151890" y="19938"/>
                </a:lnTo>
                <a:lnTo>
                  <a:pt x="1200150" y="35051"/>
                </a:lnTo>
                <a:lnTo>
                  <a:pt x="1244727" y="58927"/>
                </a:lnTo>
                <a:lnTo>
                  <a:pt x="1283462" y="90931"/>
                </a:lnTo>
                <a:lnTo>
                  <a:pt x="1315847" y="129920"/>
                </a:lnTo>
                <a:lnTo>
                  <a:pt x="1339723" y="174497"/>
                </a:lnTo>
                <a:lnTo>
                  <a:pt x="1354709" y="222885"/>
                </a:lnTo>
                <a:lnTo>
                  <a:pt x="1359027" y="249300"/>
                </a:lnTo>
                <a:lnTo>
                  <a:pt x="1360297" y="275843"/>
                </a:lnTo>
                <a:lnTo>
                  <a:pt x="1360297" y="1427352"/>
                </a:lnTo>
                <a:lnTo>
                  <a:pt x="275843" y="1427352"/>
                </a:lnTo>
                <a:lnTo>
                  <a:pt x="249301" y="1426082"/>
                </a:lnTo>
                <a:lnTo>
                  <a:pt x="222885" y="1421891"/>
                </a:lnTo>
                <a:lnTo>
                  <a:pt x="174497" y="1406778"/>
                </a:lnTo>
                <a:lnTo>
                  <a:pt x="129921" y="1382902"/>
                </a:lnTo>
                <a:lnTo>
                  <a:pt x="90932" y="1350517"/>
                </a:lnTo>
                <a:lnTo>
                  <a:pt x="58927" y="1311782"/>
                </a:lnTo>
                <a:lnTo>
                  <a:pt x="35052" y="1267332"/>
                </a:lnTo>
                <a:lnTo>
                  <a:pt x="19938" y="1218946"/>
                </a:lnTo>
                <a:lnTo>
                  <a:pt x="15747" y="1192529"/>
                </a:lnTo>
                <a:lnTo>
                  <a:pt x="14477" y="1165986"/>
                </a:lnTo>
                <a:lnTo>
                  <a:pt x="14477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2" y="2647188"/>
            <a:ext cx="1387093" cy="1445006"/>
          </a:xfrm>
          <a:custGeom>
            <a:avLst/>
            <a:gdLst>
              <a:gd name="connsiteX0" fmla="*/ 14478 w 1387093"/>
              <a:gd name="connsiteY0" fmla="*/ 14477 h 1445006"/>
              <a:gd name="connsiteX1" fmla="*/ 1090511 w 1387093"/>
              <a:gd name="connsiteY1" fmla="*/ 14477 h 1445006"/>
              <a:gd name="connsiteX2" fmla="*/ 1119073 w 1387093"/>
              <a:gd name="connsiteY2" fmla="*/ 15748 h 1445006"/>
              <a:gd name="connsiteX3" fmla="*/ 1147076 w 1387093"/>
              <a:gd name="connsiteY3" fmla="*/ 20319 h 1445006"/>
              <a:gd name="connsiteX4" fmla="*/ 1174241 w 1387093"/>
              <a:gd name="connsiteY4" fmla="*/ 27050 h 1445006"/>
              <a:gd name="connsiteX5" fmla="*/ 1200531 w 1387093"/>
              <a:gd name="connsiteY5" fmla="*/ 36829 h 1445006"/>
              <a:gd name="connsiteX6" fmla="*/ 1248029 w 1387093"/>
              <a:gd name="connsiteY6" fmla="*/ 62610 h 1445006"/>
              <a:gd name="connsiteX7" fmla="*/ 1289812 w 1387093"/>
              <a:gd name="connsiteY7" fmla="*/ 97281 h 1445006"/>
              <a:gd name="connsiteX8" fmla="*/ 1324483 w 1387093"/>
              <a:gd name="connsiteY8" fmla="*/ 139064 h 1445006"/>
              <a:gd name="connsiteX9" fmla="*/ 1350264 w 1387093"/>
              <a:gd name="connsiteY9" fmla="*/ 186943 h 1445006"/>
              <a:gd name="connsiteX10" fmla="*/ 1360043 w 1387093"/>
              <a:gd name="connsiteY10" fmla="*/ 213232 h 1445006"/>
              <a:gd name="connsiteX11" fmla="*/ 1366774 w 1387093"/>
              <a:gd name="connsiteY11" fmla="*/ 239902 h 1445006"/>
              <a:gd name="connsiteX12" fmla="*/ 1371346 w 1387093"/>
              <a:gd name="connsiteY12" fmla="*/ 267969 h 1445006"/>
              <a:gd name="connsiteX13" fmla="*/ 1372616 w 1387093"/>
              <a:gd name="connsiteY13" fmla="*/ 296544 h 1445006"/>
              <a:gd name="connsiteX14" fmla="*/ 1372616 w 1387093"/>
              <a:gd name="connsiteY14" fmla="*/ 1430528 h 1445006"/>
              <a:gd name="connsiteX15" fmla="*/ 296532 w 1387093"/>
              <a:gd name="connsiteY15" fmla="*/ 1430528 h 1445006"/>
              <a:gd name="connsiteX16" fmla="*/ 267970 w 1387093"/>
              <a:gd name="connsiteY16" fmla="*/ 1429257 h 1445006"/>
              <a:gd name="connsiteX17" fmla="*/ 239941 w 1387093"/>
              <a:gd name="connsiteY17" fmla="*/ 1424685 h 1445006"/>
              <a:gd name="connsiteX18" fmla="*/ 213182 w 1387093"/>
              <a:gd name="connsiteY18" fmla="*/ 1417955 h 1445006"/>
              <a:gd name="connsiteX19" fmla="*/ 186880 w 1387093"/>
              <a:gd name="connsiteY19" fmla="*/ 1408175 h 1445006"/>
              <a:gd name="connsiteX20" fmla="*/ 139090 w 1387093"/>
              <a:gd name="connsiteY20" fmla="*/ 1382394 h 1445006"/>
              <a:gd name="connsiteX21" fmla="*/ 97256 w 1387093"/>
              <a:gd name="connsiteY21" fmla="*/ 1347723 h 1445006"/>
              <a:gd name="connsiteX22" fmla="*/ 62547 w 1387093"/>
              <a:gd name="connsiteY22" fmla="*/ 1305941 h 1445006"/>
              <a:gd name="connsiteX23" fmla="*/ 36779 w 1387093"/>
              <a:gd name="connsiteY23" fmla="*/ 1258569 h 1445006"/>
              <a:gd name="connsiteX24" fmla="*/ 27000 w 1387093"/>
              <a:gd name="connsiteY24" fmla="*/ 1232154 h 1445006"/>
              <a:gd name="connsiteX25" fmla="*/ 20317 w 1387093"/>
              <a:gd name="connsiteY25" fmla="*/ 1204975 h 1445006"/>
              <a:gd name="connsiteX26" fmla="*/ 15720 w 1387093"/>
              <a:gd name="connsiteY26" fmla="*/ 1177035 h 1445006"/>
              <a:gd name="connsiteX27" fmla="*/ 14478 w 1387093"/>
              <a:gd name="connsiteY27" fmla="*/ 1148460 h 1445006"/>
              <a:gd name="connsiteX28" fmla="*/ 14478 w 1387093"/>
              <a:gd name="connsiteY28" fmla="*/ 14477 h 1445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87093" h="1445006">
                <a:moveTo>
                  <a:pt x="14478" y="14477"/>
                </a:moveTo>
                <a:lnTo>
                  <a:pt x="1090511" y="14477"/>
                </a:lnTo>
                <a:lnTo>
                  <a:pt x="1119073" y="15748"/>
                </a:lnTo>
                <a:lnTo>
                  <a:pt x="1147076" y="20319"/>
                </a:lnTo>
                <a:lnTo>
                  <a:pt x="1174241" y="27050"/>
                </a:lnTo>
                <a:lnTo>
                  <a:pt x="1200531" y="36829"/>
                </a:lnTo>
                <a:lnTo>
                  <a:pt x="1248029" y="62610"/>
                </a:lnTo>
                <a:lnTo>
                  <a:pt x="1289812" y="97281"/>
                </a:lnTo>
                <a:lnTo>
                  <a:pt x="1324483" y="139064"/>
                </a:lnTo>
                <a:lnTo>
                  <a:pt x="1350264" y="186943"/>
                </a:lnTo>
                <a:lnTo>
                  <a:pt x="1360043" y="213232"/>
                </a:lnTo>
                <a:lnTo>
                  <a:pt x="1366774" y="239902"/>
                </a:lnTo>
                <a:lnTo>
                  <a:pt x="1371346" y="267969"/>
                </a:lnTo>
                <a:lnTo>
                  <a:pt x="1372616" y="296544"/>
                </a:lnTo>
                <a:lnTo>
                  <a:pt x="1372616" y="1430528"/>
                </a:lnTo>
                <a:lnTo>
                  <a:pt x="296532" y="1430528"/>
                </a:lnTo>
                <a:lnTo>
                  <a:pt x="267970" y="1429257"/>
                </a:lnTo>
                <a:lnTo>
                  <a:pt x="239941" y="1424685"/>
                </a:lnTo>
                <a:lnTo>
                  <a:pt x="213182" y="1417955"/>
                </a:lnTo>
                <a:lnTo>
                  <a:pt x="186880" y="1408175"/>
                </a:lnTo>
                <a:lnTo>
                  <a:pt x="139090" y="1382394"/>
                </a:lnTo>
                <a:lnTo>
                  <a:pt x="97256" y="1347723"/>
                </a:lnTo>
                <a:lnTo>
                  <a:pt x="62547" y="1305941"/>
                </a:lnTo>
                <a:lnTo>
                  <a:pt x="36779" y="1258569"/>
                </a:lnTo>
                <a:lnTo>
                  <a:pt x="27000" y="1232154"/>
                </a:lnTo>
                <a:lnTo>
                  <a:pt x="20317" y="1204975"/>
                </a:lnTo>
                <a:lnTo>
                  <a:pt x="15720" y="1177035"/>
                </a:lnTo>
                <a:lnTo>
                  <a:pt x="14478" y="1148460"/>
                </a:lnTo>
                <a:lnTo>
                  <a:pt x="14478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7340" y="2638043"/>
            <a:ext cx="1370329" cy="1487424"/>
          </a:xfrm>
          <a:custGeom>
            <a:avLst/>
            <a:gdLst>
              <a:gd name="connsiteX0" fmla="*/ 306705 w 1370329"/>
              <a:gd name="connsiteY0" fmla="*/ 14477 h 1487424"/>
              <a:gd name="connsiteX1" fmla="*/ 1355851 w 1370329"/>
              <a:gd name="connsiteY1" fmla="*/ 14477 h 1487424"/>
              <a:gd name="connsiteX2" fmla="*/ 1355851 w 1370329"/>
              <a:gd name="connsiteY2" fmla="*/ 1181100 h 1487424"/>
              <a:gd name="connsiteX3" fmla="*/ 1354201 w 1370329"/>
              <a:gd name="connsiteY3" fmla="*/ 1210691 h 1487424"/>
              <a:gd name="connsiteX4" fmla="*/ 1350010 w 1370329"/>
              <a:gd name="connsiteY4" fmla="*/ 1239520 h 1487424"/>
              <a:gd name="connsiteX5" fmla="*/ 1342516 w 1370329"/>
              <a:gd name="connsiteY5" fmla="*/ 1267587 h 1487424"/>
              <a:gd name="connsiteX6" fmla="*/ 1332865 w 1370329"/>
              <a:gd name="connsiteY6" fmla="*/ 1295019 h 1487424"/>
              <a:gd name="connsiteX7" fmla="*/ 1305814 w 1370329"/>
              <a:gd name="connsiteY7" fmla="*/ 1344422 h 1487424"/>
              <a:gd name="connsiteX8" fmla="*/ 1270380 w 1370329"/>
              <a:gd name="connsiteY8" fmla="*/ 1387475 h 1487424"/>
              <a:gd name="connsiteX9" fmla="*/ 1226946 w 1370329"/>
              <a:gd name="connsiteY9" fmla="*/ 1423289 h 1487424"/>
              <a:gd name="connsiteX10" fmla="*/ 1177543 w 1370329"/>
              <a:gd name="connsiteY10" fmla="*/ 1449832 h 1487424"/>
              <a:gd name="connsiteX11" fmla="*/ 1150492 w 1370329"/>
              <a:gd name="connsiteY11" fmla="*/ 1459992 h 1487424"/>
              <a:gd name="connsiteX12" fmla="*/ 1122426 w 1370329"/>
              <a:gd name="connsiteY12" fmla="*/ 1467104 h 1487424"/>
              <a:gd name="connsiteX13" fmla="*/ 1093215 w 1370329"/>
              <a:gd name="connsiteY13" fmla="*/ 1471295 h 1487424"/>
              <a:gd name="connsiteX14" fmla="*/ 1064005 w 1370329"/>
              <a:gd name="connsiteY14" fmla="*/ 1472946 h 1487424"/>
              <a:gd name="connsiteX15" fmla="*/ 14477 w 1370329"/>
              <a:gd name="connsiteY15" fmla="*/ 1472946 h 1487424"/>
              <a:gd name="connsiteX16" fmla="*/ 14477 w 1370329"/>
              <a:gd name="connsiteY16" fmla="*/ 306705 h 1487424"/>
              <a:gd name="connsiteX17" fmla="*/ 16128 w 1370329"/>
              <a:gd name="connsiteY17" fmla="*/ 277114 h 1487424"/>
              <a:gd name="connsiteX18" fmla="*/ 20319 w 1370329"/>
              <a:gd name="connsiteY18" fmla="*/ 248285 h 1487424"/>
              <a:gd name="connsiteX19" fmla="*/ 27812 w 1370329"/>
              <a:gd name="connsiteY19" fmla="*/ 220345 h 1487424"/>
              <a:gd name="connsiteX20" fmla="*/ 37464 w 1370329"/>
              <a:gd name="connsiteY20" fmla="*/ 192913 h 1487424"/>
              <a:gd name="connsiteX21" fmla="*/ 64515 w 1370329"/>
              <a:gd name="connsiteY21" fmla="*/ 143510 h 1487424"/>
              <a:gd name="connsiteX22" fmla="*/ 100075 w 1370329"/>
              <a:gd name="connsiteY22" fmla="*/ 100076 h 1487424"/>
              <a:gd name="connsiteX23" fmla="*/ 143509 w 1370329"/>
              <a:gd name="connsiteY23" fmla="*/ 64516 h 1487424"/>
              <a:gd name="connsiteX24" fmla="*/ 192912 w 1370329"/>
              <a:gd name="connsiteY24" fmla="*/ 37465 h 1487424"/>
              <a:gd name="connsiteX25" fmla="*/ 220344 w 1370329"/>
              <a:gd name="connsiteY25" fmla="*/ 27813 h 1487424"/>
              <a:gd name="connsiteX26" fmla="*/ 248284 w 1370329"/>
              <a:gd name="connsiteY26" fmla="*/ 20320 h 1487424"/>
              <a:gd name="connsiteX27" fmla="*/ 277114 w 1370329"/>
              <a:gd name="connsiteY27" fmla="*/ 16129 h 1487424"/>
              <a:gd name="connsiteX28" fmla="*/ 306705 w 1370329"/>
              <a:gd name="connsiteY28" fmla="*/ 14477 h 1487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370329" h="1487424">
                <a:moveTo>
                  <a:pt x="306705" y="14477"/>
                </a:moveTo>
                <a:lnTo>
                  <a:pt x="1355851" y="14477"/>
                </a:lnTo>
                <a:lnTo>
                  <a:pt x="1355851" y="1181100"/>
                </a:lnTo>
                <a:lnTo>
                  <a:pt x="1354201" y="1210691"/>
                </a:lnTo>
                <a:lnTo>
                  <a:pt x="1350010" y="1239520"/>
                </a:lnTo>
                <a:lnTo>
                  <a:pt x="1342516" y="1267587"/>
                </a:lnTo>
                <a:lnTo>
                  <a:pt x="1332865" y="1295019"/>
                </a:lnTo>
                <a:lnTo>
                  <a:pt x="1305814" y="1344422"/>
                </a:lnTo>
                <a:lnTo>
                  <a:pt x="1270380" y="1387475"/>
                </a:lnTo>
                <a:lnTo>
                  <a:pt x="1226946" y="1423289"/>
                </a:lnTo>
                <a:lnTo>
                  <a:pt x="1177543" y="1449832"/>
                </a:lnTo>
                <a:lnTo>
                  <a:pt x="1150492" y="1459992"/>
                </a:lnTo>
                <a:lnTo>
                  <a:pt x="1122426" y="1467104"/>
                </a:lnTo>
                <a:lnTo>
                  <a:pt x="1093215" y="1471295"/>
                </a:lnTo>
                <a:lnTo>
                  <a:pt x="1064005" y="1472946"/>
                </a:lnTo>
                <a:lnTo>
                  <a:pt x="14477" y="1472946"/>
                </a:lnTo>
                <a:lnTo>
                  <a:pt x="14477" y="306705"/>
                </a:lnTo>
                <a:lnTo>
                  <a:pt x="16128" y="277114"/>
                </a:lnTo>
                <a:lnTo>
                  <a:pt x="20319" y="248285"/>
                </a:lnTo>
                <a:lnTo>
                  <a:pt x="27812" y="220345"/>
                </a:lnTo>
                <a:lnTo>
                  <a:pt x="37464" y="192913"/>
                </a:lnTo>
                <a:lnTo>
                  <a:pt x="64515" y="143510"/>
                </a:lnTo>
                <a:lnTo>
                  <a:pt x="100075" y="100076"/>
                </a:lnTo>
                <a:lnTo>
                  <a:pt x="143509" y="64516"/>
                </a:lnTo>
                <a:lnTo>
                  <a:pt x="192912" y="37465"/>
                </a:lnTo>
                <a:lnTo>
                  <a:pt x="220344" y="27813"/>
                </a:lnTo>
                <a:lnTo>
                  <a:pt x="248284" y="20320"/>
                </a:lnTo>
                <a:lnTo>
                  <a:pt x="277114" y="16129"/>
                </a:lnTo>
                <a:lnTo>
                  <a:pt x="306705" y="144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8564" y="1124712"/>
            <a:ext cx="6155436" cy="3023616"/>
          </a:xfrm>
          <a:custGeom>
            <a:avLst/>
            <a:gdLst>
              <a:gd name="connsiteX0" fmla="*/ 0 w 6155436"/>
              <a:gd name="connsiteY0" fmla="*/ 3023616 h 3023616"/>
              <a:gd name="connsiteX1" fmla="*/ 6155436 w 6155436"/>
              <a:gd name="connsiteY1" fmla="*/ 3023616 h 3023616"/>
              <a:gd name="connsiteX2" fmla="*/ 6155436 w 6155436"/>
              <a:gd name="connsiteY2" fmla="*/ 0 h 3023616"/>
              <a:gd name="connsiteX3" fmla="*/ 0 w 6155436"/>
              <a:gd name="connsiteY3" fmla="*/ 0 h 3023616"/>
              <a:gd name="connsiteX4" fmla="*/ 0 w 6155436"/>
              <a:gd name="connsiteY4" fmla="*/ 3023616 h 3023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5436" h="3023616">
                <a:moveTo>
                  <a:pt x="0" y="3023616"/>
                </a:moveTo>
                <a:lnTo>
                  <a:pt x="6155436" y="3023616"/>
                </a:lnTo>
                <a:lnTo>
                  <a:pt x="6155436" y="0"/>
                </a:lnTo>
                <a:lnTo>
                  <a:pt x="0" y="0"/>
                </a:lnTo>
                <a:lnTo>
                  <a:pt x="0" y="3023616"/>
                </a:lnTo>
              </a:path>
            </a:pathLst>
          </a:custGeom>
          <a:solidFill>
            <a:srgbClr val="1025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33400"/>
            <a:ext cx="9144000" cy="383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762500" y="2374900"/>
            <a:ext cx="4279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							</a:tabLst>
            </a:pPr>
            <a:r>
              <a:rPr lang="en-US" altLang="zh-CN" sz="44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공공</a:t>
            </a:r>
            <a:r>
              <a:rPr lang="en-US" altLang="zh-CN" sz="4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44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406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활용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56200" y="6172200"/>
            <a:ext cx="3670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본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강의자료는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생능출판사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빅데이터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분석의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첫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걸음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R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코딩</a:t>
            </a:r>
          </a:p>
          <a:p>
            <a:pPr>
              <a:lnSpc>
                <a:spcPts val="1300"/>
              </a:lnSpc>
              <a:tabLst>
							</a:tabLst>
            </a:pP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(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장용식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,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최진호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)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을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기반으로</a:t>
            </a:r>
            <a:r>
              <a:rPr lang="en-US" altLang="zh-CN" sz="11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104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작성되었음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3136900"/>
            <a:ext cx="7442200" cy="267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304800"/>
            <a:ext cx="8458200" cy="260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공공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포털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  <a:tab pos="342900" algn="l"/>
                <a:tab pos="457200" algn="l"/>
                <a:tab pos="7493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70c0"/>
                </a:solidFill>
                <a:latin typeface="맑은 고딕" pitchFamily="18" charset="0"/>
                <a:cs typeface="맑은 고딕" pitchFamily="18" charset="0"/>
              </a:rPr>
              <a:t>공공데이터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공공기관이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만들어내는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자료나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정보로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국민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모두의</a:t>
            </a:r>
          </a:p>
          <a:p>
            <a:pPr>
              <a:lnSpc>
                <a:spcPts val="2800"/>
              </a:lnSpc>
              <a:tabLst>
                <a:tab pos="76200" algn="l"/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소통과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협력을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이끌어내는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공적인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</a:p>
          <a:p>
            <a:pPr>
              <a:lnSpc>
                <a:spcPts val="3000"/>
              </a:lnSpc>
              <a:tabLst>
                <a:tab pos="76200" algn="l"/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0070c0"/>
                </a:solidFill>
                <a:latin typeface="맑은 고딕" pitchFamily="18" charset="0"/>
                <a:cs typeface="맑은 고딕" pitchFamily="18" charset="0"/>
              </a:rPr>
              <a:t>공공데이터포털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70c0"/>
                </a:solidFill>
                <a:latin typeface="맑은 고딕" pitchFamily="18" charset="0"/>
                <a:cs typeface="맑은 고딕" pitchFamily="18" charset="0"/>
              </a:rPr>
              <a:t>사이트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(www.data.or.kr)</a:t>
            </a:r>
          </a:p>
          <a:p>
            <a:pPr>
              <a:lnSpc>
                <a:spcPts val="3000"/>
              </a:lnSpc>
              <a:tabLst>
                <a:tab pos="76200" algn="l"/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0070c0"/>
                </a:solidFill>
                <a:latin typeface="맑은 고딕" pitchFamily="18" charset="0"/>
                <a:cs typeface="맑은 고딕" pitchFamily="18" charset="0"/>
              </a:rPr>
              <a:t>오픈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70c0"/>
                </a:solidFill>
                <a:latin typeface="Arial" pitchFamily="18" charset="0"/>
                <a:cs typeface="Arial" pitchFamily="18" charset="0"/>
              </a:rPr>
              <a:t>API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외부의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소프트웨어가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빈번한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날씨나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교통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정보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등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실시간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데이터를</a:t>
            </a:r>
          </a:p>
          <a:p>
            <a:pPr>
              <a:lnSpc>
                <a:spcPts val="2500"/>
              </a:lnSpc>
              <a:tabLst>
                <a:tab pos="76200" algn="l"/>
                <a:tab pos="342900" algn="l"/>
                <a:tab pos="457200" algn="l"/>
                <a:tab pos="7493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제공받기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위해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호출하는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어플리케이션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1879600"/>
            <a:ext cx="8204200" cy="226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12192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패키지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73200"/>
            <a:ext cx="9144000" cy="538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6870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오픈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API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인증키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신청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: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미세먼지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정보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841500"/>
            <a:ext cx="8153400" cy="3352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657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회원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가입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로그인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1625600"/>
            <a:ext cx="8432800" cy="3759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654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오픈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API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검색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00" y="1676400"/>
            <a:ext cx="7670800" cy="393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654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오픈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API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선택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" y="1257300"/>
            <a:ext cx="8331200" cy="393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1752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활용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신청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0" y="1981200"/>
            <a:ext cx="5588000" cy="3314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5689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미세먼지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농도의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시간대별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변화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2057400"/>
            <a:ext cx="3924300" cy="347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111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바차트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출력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절차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-3-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28600"/>
            <a:ext cx="12065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類似渡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2600" y="5473700"/>
            <a:ext cx="6896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Distance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철수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영희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)=sqrt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[(35-39)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(95000-51000)</a:t>
            </a:r>
            <a:r>
              <a:rPr lang="en-US" altLang="zh-CN" sz="13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32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44700" y="1600200"/>
            <a:ext cx="16002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철수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: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나이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=35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세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연소득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=$95000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11900" y="1600200"/>
            <a:ext cx="16002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영희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: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나이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=39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세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굴림" pitchFamily="18" charset="0"/>
                <a:cs typeface="굴림" pitchFamily="18" charset="0"/>
              </a:rPr>
              <a:t>연소득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=$51000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32400" y="4178300"/>
            <a:ext cx="635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72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726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172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84700" y="3733800"/>
            <a:ext cx="2667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72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sz="1726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72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26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</a:t>
            </a:r>
            <a:r>
              <a:rPr lang="en-US" altLang="zh-CN" sz="172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2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45200" y="3924300"/>
            <a:ext cx="101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726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33900" y="3797300"/>
            <a:ext cx="14859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00"/>
              </a:lnSpc>
              <a:tabLst>
							</a:tabLst>
            </a:pPr>
            <a:r>
              <a:rPr lang="en-US" altLang="zh-CN" sz="4447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</a:t>
            </a:r>
            <a:r>
              <a:rPr lang="en-US" altLang="zh-CN" sz="296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6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96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6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96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62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</a:t>
            </a:r>
            <a:r>
              <a:rPr lang="en-US" altLang="zh-CN" sz="296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6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96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6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32100" y="3911600"/>
            <a:ext cx="1397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96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96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6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96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6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96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6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296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62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96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62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96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962" dirty="0" smtClean="0">
                <a:solidFill>
                  <a:srgbClr val="000000"/>
                </a:solidFill>
                <a:latin typeface="Segoe UI Symbol" pitchFamily="18" charset="0"/>
                <a:cs typeface="Segoe UI Symbol" pitchFamily="18" charset="0"/>
              </a:rPr>
              <a:t>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65200"/>
            <a:ext cx="9144000" cy="5892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584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미세먼지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XML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문서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출력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39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" y="914400"/>
            <a:ext cx="6616700" cy="3149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0" y="977900"/>
            <a:ext cx="7162800" cy="317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6756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XML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문서를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데이터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프레임으로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변환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3700" y="977900"/>
            <a:ext cx="7594600" cy="383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3924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미세먼지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농도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그래프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" y="977900"/>
            <a:ext cx="7289800" cy="400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1752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라벨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수정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990600"/>
            <a:ext cx="7772400" cy="396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1752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막대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색상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977900"/>
            <a:ext cx="7683500" cy="419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1752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범례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삭제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" y="977900"/>
            <a:ext cx="8356600" cy="427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1625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가로막대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625600"/>
            <a:ext cx="4648200" cy="382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8768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지역별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미세먼지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농도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비교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47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3200" y="1549400"/>
            <a:ext cx="6172200" cy="3746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051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지역별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농도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비교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절차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48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5568" y="3919728"/>
            <a:ext cx="3168396" cy="2304287"/>
          </a:xfrm>
          <a:custGeom>
            <a:avLst/>
            <a:gdLst>
              <a:gd name="connsiteX0" fmla="*/ 0 w 3168396"/>
              <a:gd name="connsiteY0" fmla="*/ 2304287 h 2304287"/>
              <a:gd name="connsiteX1" fmla="*/ 3168396 w 3168396"/>
              <a:gd name="connsiteY1" fmla="*/ 2304287 h 2304287"/>
              <a:gd name="connsiteX2" fmla="*/ 3168396 w 3168396"/>
              <a:gd name="connsiteY2" fmla="*/ 0 h 2304287"/>
              <a:gd name="connsiteX3" fmla="*/ 0 w 3168396"/>
              <a:gd name="connsiteY3" fmla="*/ 0 h 2304287"/>
              <a:gd name="connsiteX4" fmla="*/ 0 w 3168396"/>
              <a:gd name="connsiteY4" fmla="*/ 2304287 h 2304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68396" h="2304287">
                <a:moveTo>
                  <a:pt x="0" y="2304287"/>
                </a:moveTo>
                <a:lnTo>
                  <a:pt x="3168396" y="2304287"/>
                </a:lnTo>
                <a:lnTo>
                  <a:pt x="3168396" y="0"/>
                </a:lnTo>
                <a:lnTo>
                  <a:pt x="0" y="0"/>
                </a:lnTo>
                <a:lnTo>
                  <a:pt x="0" y="230428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39657" y="5885327"/>
            <a:ext cx="2713941" cy="24717"/>
          </a:xfrm>
          <a:custGeom>
            <a:avLst/>
            <a:gdLst>
              <a:gd name="connsiteX0" fmla="*/ 6350 w 2713941"/>
              <a:gd name="connsiteY0" fmla="*/ 6350 h 24717"/>
              <a:gd name="connsiteX1" fmla="*/ 2707591 w 2713941"/>
              <a:gd name="connsiteY1" fmla="*/ 6350 h 247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13941" h="24717">
                <a:moveTo>
                  <a:pt x="6350" y="6350"/>
                </a:moveTo>
                <a:lnTo>
                  <a:pt x="2707591" y="6350"/>
                </a:lnTo>
              </a:path>
            </a:pathLst>
          </a:custGeom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33142" y="5839577"/>
            <a:ext cx="112062" cy="104199"/>
          </a:xfrm>
          <a:custGeom>
            <a:avLst/>
            <a:gdLst>
              <a:gd name="connsiteX0" fmla="*/ 0 w 112062"/>
              <a:gd name="connsiteY0" fmla="*/ 0 h 104199"/>
              <a:gd name="connsiteX1" fmla="*/ 112062 w 112062"/>
              <a:gd name="connsiteY1" fmla="*/ 52099 h 104199"/>
              <a:gd name="connsiteX2" fmla="*/ 0 w 112062"/>
              <a:gd name="connsiteY2" fmla="*/ 104199 h 104199"/>
              <a:gd name="connsiteX3" fmla="*/ 0 w 112062"/>
              <a:gd name="connsiteY3" fmla="*/ 0 h 104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2062" h="104199">
                <a:moveTo>
                  <a:pt x="0" y="0"/>
                </a:moveTo>
                <a:lnTo>
                  <a:pt x="112062" y="52099"/>
                </a:lnTo>
                <a:lnTo>
                  <a:pt x="0" y="104199"/>
                </a:lnTo>
                <a:lnTo>
                  <a:pt x="0" y="0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39657" y="4022651"/>
            <a:ext cx="24717" cy="1875375"/>
          </a:xfrm>
          <a:custGeom>
            <a:avLst/>
            <a:gdLst>
              <a:gd name="connsiteX0" fmla="*/ 6350 w 24717"/>
              <a:gd name="connsiteY0" fmla="*/ 1869025 h 1875375"/>
              <a:gd name="connsiteX1" fmla="*/ 6350 w 24717"/>
              <a:gd name="connsiteY1" fmla="*/ 6350 h 187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717" h="1875375">
                <a:moveTo>
                  <a:pt x="6350" y="1869025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00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90028" y="3937833"/>
            <a:ext cx="111983" cy="104199"/>
          </a:xfrm>
          <a:custGeom>
            <a:avLst/>
            <a:gdLst>
              <a:gd name="connsiteX0" fmla="*/ 0 w 111983"/>
              <a:gd name="connsiteY0" fmla="*/ 104199 h 104199"/>
              <a:gd name="connsiteX1" fmla="*/ 55978 w 111983"/>
              <a:gd name="connsiteY1" fmla="*/ 0 h 104199"/>
              <a:gd name="connsiteX2" fmla="*/ 111983 w 111983"/>
              <a:gd name="connsiteY2" fmla="*/ 104199 h 104199"/>
              <a:gd name="connsiteX3" fmla="*/ 0 w 111983"/>
              <a:gd name="connsiteY3" fmla="*/ 104199 h 104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1983" h="104199">
                <a:moveTo>
                  <a:pt x="0" y="104199"/>
                </a:moveTo>
                <a:lnTo>
                  <a:pt x="55978" y="0"/>
                </a:lnTo>
                <a:lnTo>
                  <a:pt x="111983" y="104199"/>
                </a:lnTo>
                <a:lnTo>
                  <a:pt x="0" y="104199"/>
                </a:lnTo>
              </a:path>
            </a:pathLst>
          </a:custGeom>
          <a:solidFill>
            <a:srgbClr val="00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45363" y="4339849"/>
            <a:ext cx="190061" cy="176890"/>
          </a:xfrm>
          <a:custGeom>
            <a:avLst/>
            <a:gdLst>
              <a:gd name="connsiteX0" fmla="*/ 0 w 190061"/>
              <a:gd name="connsiteY0" fmla="*/ 88444 h 176890"/>
              <a:gd name="connsiteX1" fmla="*/ 95030 w 190061"/>
              <a:gd name="connsiteY1" fmla="*/ 0 h 176890"/>
              <a:gd name="connsiteX2" fmla="*/ 190061 w 190061"/>
              <a:gd name="connsiteY2" fmla="*/ 88444 h 176890"/>
              <a:gd name="connsiteX3" fmla="*/ 190061 w 190061"/>
              <a:gd name="connsiteY3" fmla="*/ 88444 h 176890"/>
              <a:gd name="connsiteX4" fmla="*/ 95030 w 190061"/>
              <a:gd name="connsiteY4" fmla="*/ 176890 h 176890"/>
              <a:gd name="connsiteX5" fmla="*/ 0 w 190061"/>
              <a:gd name="connsiteY5" fmla="*/ 88444 h 176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90061" h="176890">
                <a:moveTo>
                  <a:pt x="0" y="88444"/>
                </a:moveTo>
                <a:cubicBezTo>
                  <a:pt x="0" y="39603"/>
                  <a:pt x="42526" y="0"/>
                  <a:pt x="95030" y="0"/>
                </a:cubicBezTo>
                <a:cubicBezTo>
                  <a:pt x="147509" y="0"/>
                  <a:pt x="190061" y="39603"/>
                  <a:pt x="190061" y="88444"/>
                </a:cubicBezTo>
                <a:cubicBezTo>
                  <a:pt x="190061" y="88444"/>
                  <a:pt x="190061" y="88444"/>
                  <a:pt x="190061" y="88444"/>
                </a:cubicBezTo>
                <a:cubicBezTo>
                  <a:pt x="190061" y="137311"/>
                  <a:pt x="147509" y="176890"/>
                  <a:pt x="95030" y="176890"/>
                </a:cubicBezTo>
                <a:cubicBezTo>
                  <a:pt x="42526" y="176890"/>
                  <a:pt x="0" y="137311"/>
                  <a:pt x="0" y="88444"/>
                </a:cubicBez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39013" y="4333499"/>
            <a:ext cx="202761" cy="189590"/>
          </a:xfrm>
          <a:custGeom>
            <a:avLst/>
            <a:gdLst>
              <a:gd name="connsiteX0" fmla="*/ 6350 w 202761"/>
              <a:gd name="connsiteY0" fmla="*/ 94794 h 189590"/>
              <a:gd name="connsiteX1" fmla="*/ 101380 w 202761"/>
              <a:gd name="connsiteY1" fmla="*/ 6350 h 189590"/>
              <a:gd name="connsiteX2" fmla="*/ 196411 w 202761"/>
              <a:gd name="connsiteY2" fmla="*/ 94794 h 189590"/>
              <a:gd name="connsiteX3" fmla="*/ 196411 w 202761"/>
              <a:gd name="connsiteY3" fmla="*/ 94794 h 189590"/>
              <a:gd name="connsiteX4" fmla="*/ 101380 w 202761"/>
              <a:gd name="connsiteY4" fmla="*/ 183240 h 189590"/>
              <a:gd name="connsiteX5" fmla="*/ 6350 w 202761"/>
              <a:gd name="connsiteY5" fmla="*/ 94794 h 189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02761" h="189590">
                <a:moveTo>
                  <a:pt x="6350" y="94794"/>
                </a:moveTo>
                <a:cubicBezTo>
                  <a:pt x="6350" y="45953"/>
                  <a:pt x="48876" y="6350"/>
                  <a:pt x="101380" y="6350"/>
                </a:cubicBezTo>
                <a:cubicBezTo>
                  <a:pt x="153859" y="6350"/>
                  <a:pt x="196411" y="45953"/>
                  <a:pt x="196411" y="94794"/>
                </a:cubicBezTo>
                <a:cubicBezTo>
                  <a:pt x="196411" y="94794"/>
                  <a:pt x="196411" y="94794"/>
                  <a:pt x="196411" y="94794"/>
                </a:cubicBezTo>
                <a:cubicBezTo>
                  <a:pt x="196411" y="143661"/>
                  <a:pt x="153859" y="183240"/>
                  <a:pt x="101380" y="183240"/>
                </a:cubicBezTo>
                <a:cubicBezTo>
                  <a:pt x="48876" y="183240"/>
                  <a:pt x="6350" y="143661"/>
                  <a:pt x="6350" y="947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64365" y="5200185"/>
            <a:ext cx="190061" cy="176890"/>
          </a:xfrm>
          <a:custGeom>
            <a:avLst/>
            <a:gdLst>
              <a:gd name="connsiteX0" fmla="*/ 0 w 190061"/>
              <a:gd name="connsiteY0" fmla="*/ 88445 h 176890"/>
              <a:gd name="connsiteX1" fmla="*/ 95030 w 190061"/>
              <a:gd name="connsiteY1" fmla="*/ 0 h 176890"/>
              <a:gd name="connsiteX2" fmla="*/ 190061 w 190061"/>
              <a:gd name="connsiteY2" fmla="*/ 88445 h 176890"/>
              <a:gd name="connsiteX3" fmla="*/ 190061 w 190061"/>
              <a:gd name="connsiteY3" fmla="*/ 88445 h 176890"/>
              <a:gd name="connsiteX4" fmla="*/ 95030 w 190061"/>
              <a:gd name="connsiteY4" fmla="*/ 176890 h 176890"/>
              <a:gd name="connsiteX5" fmla="*/ 0 w 190061"/>
              <a:gd name="connsiteY5" fmla="*/ 88445 h 176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90061" h="176890">
                <a:moveTo>
                  <a:pt x="0" y="88445"/>
                </a:moveTo>
                <a:cubicBezTo>
                  <a:pt x="0" y="39603"/>
                  <a:pt x="42552" y="0"/>
                  <a:pt x="95030" y="0"/>
                </a:cubicBezTo>
                <a:cubicBezTo>
                  <a:pt x="147509" y="0"/>
                  <a:pt x="190061" y="39603"/>
                  <a:pt x="190061" y="88445"/>
                </a:cubicBezTo>
                <a:cubicBezTo>
                  <a:pt x="190061" y="88445"/>
                  <a:pt x="190061" y="88445"/>
                  <a:pt x="190061" y="88445"/>
                </a:cubicBezTo>
                <a:cubicBezTo>
                  <a:pt x="190061" y="137311"/>
                  <a:pt x="147509" y="176890"/>
                  <a:pt x="95030" y="176890"/>
                </a:cubicBezTo>
                <a:cubicBezTo>
                  <a:pt x="42552" y="176890"/>
                  <a:pt x="0" y="137311"/>
                  <a:pt x="0" y="88445"/>
                </a:cubicBez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58015" y="5193835"/>
            <a:ext cx="202761" cy="189590"/>
          </a:xfrm>
          <a:custGeom>
            <a:avLst/>
            <a:gdLst>
              <a:gd name="connsiteX0" fmla="*/ 6350 w 202761"/>
              <a:gd name="connsiteY0" fmla="*/ 94795 h 189590"/>
              <a:gd name="connsiteX1" fmla="*/ 101380 w 202761"/>
              <a:gd name="connsiteY1" fmla="*/ 6350 h 189590"/>
              <a:gd name="connsiteX2" fmla="*/ 196411 w 202761"/>
              <a:gd name="connsiteY2" fmla="*/ 94795 h 189590"/>
              <a:gd name="connsiteX3" fmla="*/ 196411 w 202761"/>
              <a:gd name="connsiteY3" fmla="*/ 94795 h 189590"/>
              <a:gd name="connsiteX4" fmla="*/ 101380 w 202761"/>
              <a:gd name="connsiteY4" fmla="*/ 183240 h 189590"/>
              <a:gd name="connsiteX5" fmla="*/ 6350 w 202761"/>
              <a:gd name="connsiteY5" fmla="*/ 94795 h 189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02761" h="189590">
                <a:moveTo>
                  <a:pt x="6350" y="94795"/>
                </a:moveTo>
                <a:cubicBezTo>
                  <a:pt x="6350" y="45953"/>
                  <a:pt x="48902" y="6350"/>
                  <a:pt x="101380" y="6350"/>
                </a:cubicBezTo>
                <a:cubicBezTo>
                  <a:pt x="153859" y="6350"/>
                  <a:pt x="196411" y="45953"/>
                  <a:pt x="196411" y="94795"/>
                </a:cubicBezTo>
                <a:cubicBezTo>
                  <a:pt x="196411" y="94795"/>
                  <a:pt x="196411" y="94795"/>
                  <a:pt x="196411" y="94795"/>
                </a:cubicBezTo>
                <a:cubicBezTo>
                  <a:pt x="196411" y="143661"/>
                  <a:pt x="153859" y="183240"/>
                  <a:pt x="101380" y="183240"/>
                </a:cubicBezTo>
                <a:cubicBezTo>
                  <a:pt x="48902" y="183240"/>
                  <a:pt x="6350" y="143661"/>
                  <a:pt x="6350" y="9479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0267" y="4926826"/>
            <a:ext cx="190061" cy="176890"/>
          </a:xfrm>
          <a:custGeom>
            <a:avLst/>
            <a:gdLst>
              <a:gd name="connsiteX0" fmla="*/ 0 w 190061"/>
              <a:gd name="connsiteY0" fmla="*/ 88444 h 176890"/>
              <a:gd name="connsiteX1" fmla="*/ 95030 w 190061"/>
              <a:gd name="connsiteY1" fmla="*/ 0 h 176890"/>
              <a:gd name="connsiteX2" fmla="*/ 190061 w 190061"/>
              <a:gd name="connsiteY2" fmla="*/ 88444 h 176890"/>
              <a:gd name="connsiteX3" fmla="*/ 190061 w 190061"/>
              <a:gd name="connsiteY3" fmla="*/ 88444 h 176890"/>
              <a:gd name="connsiteX4" fmla="*/ 95030 w 190061"/>
              <a:gd name="connsiteY4" fmla="*/ 176890 h 176890"/>
              <a:gd name="connsiteX5" fmla="*/ 0 w 190061"/>
              <a:gd name="connsiteY5" fmla="*/ 88444 h 176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90061" h="176890">
                <a:moveTo>
                  <a:pt x="0" y="88444"/>
                </a:moveTo>
                <a:cubicBezTo>
                  <a:pt x="0" y="39578"/>
                  <a:pt x="42552" y="0"/>
                  <a:pt x="95030" y="0"/>
                </a:cubicBezTo>
                <a:cubicBezTo>
                  <a:pt x="147509" y="0"/>
                  <a:pt x="190061" y="39578"/>
                  <a:pt x="190061" y="88444"/>
                </a:cubicBezTo>
                <a:cubicBezTo>
                  <a:pt x="190061" y="88444"/>
                  <a:pt x="190061" y="88444"/>
                  <a:pt x="190061" y="88444"/>
                </a:cubicBezTo>
                <a:cubicBezTo>
                  <a:pt x="190061" y="137286"/>
                  <a:pt x="147509" y="176890"/>
                  <a:pt x="95030" y="176890"/>
                </a:cubicBezTo>
                <a:cubicBezTo>
                  <a:pt x="42552" y="176890"/>
                  <a:pt x="0" y="137286"/>
                  <a:pt x="0" y="88444"/>
                </a:cubicBezTo>
              </a:path>
            </a:pathLst>
          </a:custGeom>
          <a:solidFill>
            <a:srgbClr val="cc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83917" y="4920476"/>
            <a:ext cx="202761" cy="189590"/>
          </a:xfrm>
          <a:custGeom>
            <a:avLst/>
            <a:gdLst>
              <a:gd name="connsiteX0" fmla="*/ 6350 w 202761"/>
              <a:gd name="connsiteY0" fmla="*/ 94794 h 189590"/>
              <a:gd name="connsiteX1" fmla="*/ 101380 w 202761"/>
              <a:gd name="connsiteY1" fmla="*/ 6350 h 189590"/>
              <a:gd name="connsiteX2" fmla="*/ 196411 w 202761"/>
              <a:gd name="connsiteY2" fmla="*/ 94794 h 189590"/>
              <a:gd name="connsiteX3" fmla="*/ 196411 w 202761"/>
              <a:gd name="connsiteY3" fmla="*/ 94794 h 189590"/>
              <a:gd name="connsiteX4" fmla="*/ 101380 w 202761"/>
              <a:gd name="connsiteY4" fmla="*/ 183240 h 189590"/>
              <a:gd name="connsiteX5" fmla="*/ 6350 w 202761"/>
              <a:gd name="connsiteY5" fmla="*/ 94794 h 189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02761" h="189590">
                <a:moveTo>
                  <a:pt x="6350" y="94794"/>
                </a:moveTo>
                <a:cubicBezTo>
                  <a:pt x="6350" y="45928"/>
                  <a:pt x="48902" y="6350"/>
                  <a:pt x="101380" y="6350"/>
                </a:cubicBezTo>
                <a:cubicBezTo>
                  <a:pt x="153859" y="6350"/>
                  <a:pt x="196411" y="45928"/>
                  <a:pt x="196411" y="94794"/>
                </a:cubicBezTo>
                <a:cubicBezTo>
                  <a:pt x="196411" y="94794"/>
                  <a:pt x="196411" y="94794"/>
                  <a:pt x="196411" y="94794"/>
                </a:cubicBezTo>
                <a:cubicBezTo>
                  <a:pt x="196411" y="143636"/>
                  <a:pt x="153859" y="183240"/>
                  <a:pt x="101380" y="183240"/>
                </a:cubicBezTo>
                <a:cubicBezTo>
                  <a:pt x="48902" y="183240"/>
                  <a:pt x="6350" y="143636"/>
                  <a:pt x="6350" y="9479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7915" y="4948925"/>
            <a:ext cx="233266" cy="217101"/>
          </a:xfrm>
          <a:custGeom>
            <a:avLst/>
            <a:gdLst>
              <a:gd name="connsiteX0" fmla="*/ 0 w 233266"/>
              <a:gd name="connsiteY0" fmla="*/ 108550 h 217101"/>
              <a:gd name="connsiteX1" fmla="*/ 116633 w 233266"/>
              <a:gd name="connsiteY1" fmla="*/ 0 h 217101"/>
              <a:gd name="connsiteX2" fmla="*/ 233266 w 233266"/>
              <a:gd name="connsiteY2" fmla="*/ 108550 h 217101"/>
              <a:gd name="connsiteX3" fmla="*/ 233266 w 233266"/>
              <a:gd name="connsiteY3" fmla="*/ 108550 h 217101"/>
              <a:gd name="connsiteX4" fmla="*/ 116633 w 233266"/>
              <a:gd name="connsiteY4" fmla="*/ 217101 h 217101"/>
              <a:gd name="connsiteX5" fmla="*/ 0 w 233266"/>
              <a:gd name="connsiteY5" fmla="*/ 108550 h 2171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33266" h="217101">
                <a:moveTo>
                  <a:pt x="0" y="108550"/>
                </a:moveTo>
                <a:cubicBezTo>
                  <a:pt x="0" y="48598"/>
                  <a:pt x="52217" y="0"/>
                  <a:pt x="116633" y="0"/>
                </a:cubicBezTo>
                <a:cubicBezTo>
                  <a:pt x="181049" y="0"/>
                  <a:pt x="233266" y="48598"/>
                  <a:pt x="233266" y="108550"/>
                </a:cubicBezTo>
                <a:cubicBezTo>
                  <a:pt x="233266" y="108550"/>
                  <a:pt x="233266" y="108550"/>
                  <a:pt x="233266" y="108550"/>
                </a:cubicBezTo>
                <a:cubicBezTo>
                  <a:pt x="233266" y="168503"/>
                  <a:pt x="181049" y="217101"/>
                  <a:pt x="116633" y="217101"/>
                </a:cubicBezTo>
                <a:cubicBezTo>
                  <a:pt x="52217" y="217101"/>
                  <a:pt x="0" y="168503"/>
                  <a:pt x="0" y="108550"/>
                </a:cubicBezTo>
              </a:path>
            </a:pathLst>
          </a:custGeom>
          <a:solidFill>
            <a:srgbClr val="ff00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11565" y="4942575"/>
            <a:ext cx="245966" cy="229801"/>
          </a:xfrm>
          <a:custGeom>
            <a:avLst/>
            <a:gdLst>
              <a:gd name="connsiteX0" fmla="*/ 6350 w 245966"/>
              <a:gd name="connsiteY0" fmla="*/ 114900 h 229801"/>
              <a:gd name="connsiteX1" fmla="*/ 122983 w 245966"/>
              <a:gd name="connsiteY1" fmla="*/ 6350 h 229801"/>
              <a:gd name="connsiteX2" fmla="*/ 239616 w 245966"/>
              <a:gd name="connsiteY2" fmla="*/ 114900 h 229801"/>
              <a:gd name="connsiteX3" fmla="*/ 239616 w 245966"/>
              <a:gd name="connsiteY3" fmla="*/ 114900 h 229801"/>
              <a:gd name="connsiteX4" fmla="*/ 122983 w 245966"/>
              <a:gd name="connsiteY4" fmla="*/ 223451 h 229801"/>
              <a:gd name="connsiteX5" fmla="*/ 6350 w 245966"/>
              <a:gd name="connsiteY5" fmla="*/ 114900 h 229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45966" h="229801">
                <a:moveTo>
                  <a:pt x="6350" y="114900"/>
                </a:moveTo>
                <a:cubicBezTo>
                  <a:pt x="6350" y="54948"/>
                  <a:pt x="58567" y="6350"/>
                  <a:pt x="122983" y="6350"/>
                </a:cubicBezTo>
                <a:cubicBezTo>
                  <a:pt x="187399" y="6350"/>
                  <a:pt x="239616" y="54948"/>
                  <a:pt x="239616" y="114900"/>
                </a:cubicBezTo>
                <a:cubicBezTo>
                  <a:pt x="239616" y="114900"/>
                  <a:pt x="239616" y="114900"/>
                  <a:pt x="239616" y="114900"/>
                </a:cubicBezTo>
                <a:cubicBezTo>
                  <a:pt x="239616" y="174853"/>
                  <a:pt x="187399" y="223451"/>
                  <a:pt x="122983" y="223451"/>
                </a:cubicBezTo>
                <a:cubicBezTo>
                  <a:pt x="58567" y="223451"/>
                  <a:pt x="6350" y="174853"/>
                  <a:pt x="6350" y="11490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8199" y="4510390"/>
            <a:ext cx="118544" cy="444885"/>
          </a:xfrm>
          <a:custGeom>
            <a:avLst/>
            <a:gdLst>
              <a:gd name="connsiteX0" fmla="*/ 112194 w 118544"/>
              <a:gd name="connsiteY0" fmla="*/ 6350 h 444885"/>
              <a:gd name="connsiteX1" fmla="*/ 6350 w 118544"/>
              <a:gd name="connsiteY1" fmla="*/ 438535 h 444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544" h="444885">
                <a:moveTo>
                  <a:pt x="112194" y="6350"/>
                </a:moveTo>
                <a:lnTo>
                  <a:pt x="6350" y="438535"/>
                </a:lnTo>
              </a:path>
            </a:pathLst>
          </a:custGeom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44832" y="5008921"/>
            <a:ext cx="351785" cy="54904"/>
          </a:xfrm>
          <a:custGeom>
            <a:avLst/>
            <a:gdLst>
              <a:gd name="connsiteX0" fmla="*/ 6350 w 351785"/>
              <a:gd name="connsiteY0" fmla="*/ 48554 h 54904"/>
              <a:gd name="connsiteX1" fmla="*/ 345435 w 351785"/>
              <a:gd name="connsiteY1" fmla="*/ 6350 h 54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1785" h="54904">
                <a:moveTo>
                  <a:pt x="6350" y="48554"/>
                </a:moveTo>
                <a:lnTo>
                  <a:pt x="345435" y="6350"/>
                </a:lnTo>
              </a:path>
            </a:pathLst>
          </a:custGeom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48076" y="5051126"/>
            <a:ext cx="276189" cy="243854"/>
          </a:xfrm>
          <a:custGeom>
            <a:avLst/>
            <a:gdLst>
              <a:gd name="connsiteX0" fmla="*/ 269839 w 276189"/>
              <a:gd name="connsiteY0" fmla="*/ 6350 h 243854"/>
              <a:gd name="connsiteX1" fmla="*/ 6350 w 276189"/>
              <a:gd name="connsiteY1" fmla="*/ 237504 h 2438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6189" h="243854">
                <a:moveTo>
                  <a:pt x="269839" y="6350"/>
                </a:moveTo>
                <a:lnTo>
                  <a:pt x="6350" y="237504"/>
                </a:lnTo>
              </a:path>
            </a:pathLst>
          </a:custGeom>
          <a:ln w="12700">
            <a:solidFill>
              <a:srgbClr val="ff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35430" y="4958334"/>
            <a:ext cx="473964" cy="259080"/>
          </a:xfrm>
          <a:custGeom>
            <a:avLst/>
            <a:gdLst>
              <a:gd name="connsiteX0" fmla="*/ 0 w 473964"/>
              <a:gd name="connsiteY0" fmla="*/ 259080 h 259080"/>
              <a:gd name="connsiteX1" fmla="*/ 473964 w 473964"/>
              <a:gd name="connsiteY1" fmla="*/ 259080 h 259080"/>
              <a:gd name="connsiteX2" fmla="*/ 473964 w 473964"/>
              <a:gd name="connsiteY2" fmla="*/ 0 h 259080"/>
              <a:gd name="connsiteX3" fmla="*/ 0 w 473964"/>
              <a:gd name="connsiteY3" fmla="*/ 0 h 259080"/>
              <a:gd name="connsiteX4" fmla="*/ 0 w 473964"/>
              <a:gd name="connsiteY4" fmla="*/ 259080 h 2590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3964" h="259080">
                <a:moveTo>
                  <a:pt x="0" y="259080"/>
                </a:moveTo>
                <a:lnTo>
                  <a:pt x="473964" y="259080"/>
                </a:lnTo>
                <a:lnTo>
                  <a:pt x="473964" y="0"/>
                </a:lnTo>
                <a:lnTo>
                  <a:pt x="0" y="0"/>
                </a:lnTo>
                <a:lnTo>
                  <a:pt x="0" y="25908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2476" y="4945380"/>
            <a:ext cx="499872" cy="284988"/>
          </a:xfrm>
          <a:custGeom>
            <a:avLst/>
            <a:gdLst>
              <a:gd name="connsiteX0" fmla="*/ 12953 w 499872"/>
              <a:gd name="connsiteY0" fmla="*/ 272034 h 284988"/>
              <a:gd name="connsiteX1" fmla="*/ 486917 w 499872"/>
              <a:gd name="connsiteY1" fmla="*/ 272034 h 284988"/>
              <a:gd name="connsiteX2" fmla="*/ 486917 w 499872"/>
              <a:gd name="connsiteY2" fmla="*/ 12953 h 284988"/>
              <a:gd name="connsiteX3" fmla="*/ 12953 w 499872"/>
              <a:gd name="connsiteY3" fmla="*/ 12953 h 284988"/>
              <a:gd name="connsiteX4" fmla="*/ 12953 w 499872"/>
              <a:gd name="connsiteY4" fmla="*/ 272034 h 284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872" h="284988">
                <a:moveTo>
                  <a:pt x="12953" y="272034"/>
                </a:moveTo>
                <a:lnTo>
                  <a:pt x="486917" y="272034"/>
                </a:lnTo>
                <a:lnTo>
                  <a:pt x="486917" y="12953"/>
                </a:lnTo>
                <a:lnTo>
                  <a:pt x="12953" y="12953"/>
                </a:lnTo>
                <a:lnTo>
                  <a:pt x="12953" y="27203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56282" y="4075938"/>
            <a:ext cx="646176" cy="257555"/>
          </a:xfrm>
          <a:custGeom>
            <a:avLst/>
            <a:gdLst>
              <a:gd name="connsiteX0" fmla="*/ 0 w 646176"/>
              <a:gd name="connsiteY0" fmla="*/ 257555 h 257555"/>
              <a:gd name="connsiteX1" fmla="*/ 646176 w 646176"/>
              <a:gd name="connsiteY1" fmla="*/ 257555 h 257555"/>
              <a:gd name="connsiteX2" fmla="*/ 646176 w 646176"/>
              <a:gd name="connsiteY2" fmla="*/ 0 h 257555"/>
              <a:gd name="connsiteX3" fmla="*/ 0 w 646176"/>
              <a:gd name="connsiteY3" fmla="*/ 0 h 257555"/>
              <a:gd name="connsiteX4" fmla="*/ 0 w 646176"/>
              <a:gd name="connsiteY4" fmla="*/ 257555 h 2575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6176" h="257555">
                <a:moveTo>
                  <a:pt x="0" y="257555"/>
                </a:moveTo>
                <a:lnTo>
                  <a:pt x="646176" y="257555"/>
                </a:lnTo>
                <a:lnTo>
                  <a:pt x="646176" y="0"/>
                </a:lnTo>
                <a:lnTo>
                  <a:pt x="0" y="0"/>
                </a:lnTo>
                <a:lnTo>
                  <a:pt x="0" y="25755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43328" y="4062984"/>
            <a:ext cx="672084" cy="283464"/>
          </a:xfrm>
          <a:custGeom>
            <a:avLst/>
            <a:gdLst>
              <a:gd name="connsiteX0" fmla="*/ 12954 w 672084"/>
              <a:gd name="connsiteY0" fmla="*/ 270509 h 283464"/>
              <a:gd name="connsiteX1" fmla="*/ 659130 w 672084"/>
              <a:gd name="connsiteY1" fmla="*/ 270509 h 283464"/>
              <a:gd name="connsiteX2" fmla="*/ 659130 w 672084"/>
              <a:gd name="connsiteY2" fmla="*/ 12953 h 283464"/>
              <a:gd name="connsiteX3" fmla="*/ 12954 w 672084"/>
              <a:gd name="connsiteY3" fmla="*/ 12953 h 283464"/>
              <a:gd name="connsiteX4" fmla="*/ 12954 w 672084"/>
              <a:gd name="connsiteY4" fmla="*/ 270509 h 2834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2084" h="283464">
                <a:moveTo>
                  <a:pt x="12954" y="270509"/>
                </a:moveTo>
                <a:lnTo>
                  <a:pt x="659130" y="270509"/>
                </a:lnTo>
                <a:lnTo>
                  <a:pt x="659130" y="12953"/>
                </a:lnTo>
                <a:lnTo>
                  <a:pt x="12954" y="12953"/>
                </a:lnTo>
                <a:lnTo>
                  <a:pt x="12954" y="2705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99816" y="4681728"/>
            <a:ext cx="708660" cy="284987"/>
          </a:xfrm>
          <a:custGeom>
            <a:avLst/>
            <a:gdLst>
              <a:gd name="connsiteX0" fmla="*/ 12954 w 708660"/>
              <a:gd name="connsiteY0" fmla="*/ 272033 h 284987"/>
              <a:gd name="connsiteX1" fmla="*/ 695706 w 708660"/>
              <a:gd name="connsiteY1" fmla="*/ 272033 h 284987"/>
              <a:gd name="connsiteX2" fmla="*/ 695706 w 708660"/>
              <a:gd name="connsiteY2" fmla="*/ 12953 h 284987"/>
              <a:gd name="connsiteX3" fmla="*/ 12954 w 708660"/>
              <a:gd name="connsiteY3" fmla="*/ 12953 h 284987"/>
              <a:gd name="connsiteX4" fmla="*/ 12954 w 708660"/>
              <a:gd name="connsiteY4" fmla="*/ 272033 h 284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8660" h="284987">
                <a:moveTo>
                  <a:pt x="12954" y="272033"/>
                </a:moveTo>
                <a:lnTo>
                  <a:pt x="695706" y="272033"/>
                </a:lnTo>
                <a:lnTo>
                  <a:pt x="695706" y="12953"/>
                </a:lnTo>
                <a:lnTo>
                  <a:pt x="12954" y="12953"/>
                </a:lnTo>
                <a:lnTo>
                  <a:pt x="12954" y="27203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70300"/>
            <a:ext cx="9144000" cy="3187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-4-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28600"/>
            <a:ext cx="1993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군집중심점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1003300"/>
            <a:ext cx="2413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이름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연소득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422400"/>
            <a:ext cx="29845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6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철수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33,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$48000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798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태희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36,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$55000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796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영희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39,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$51000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" y="3263900"/>
            <a:ext cx="1612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006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군집중심점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3657600"/>
            <a:ext cx="3937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6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나이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=(33+36+39)/3=36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4152900"/>
            <a:ext cx="6870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6" dirty="0" smtClean="0">
                <a:solidFill>
                  <a:srgbClr val="919183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맑은 고딕" pitchFamily="18" charset="0"/>
                <a:cs typeface="맑은 고딕" pitchFamily="18" charset="0"/>
              </a:rPr>
              <a:t>연소득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=(48000+55000+51000)/3=$51333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5956300"/>
            <a:ext cx="368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519" dirty="0" smtClean="0">
                <a:solidFill>
                  <a:srgbClr val="00ffff"/>
                </a:solidFill>
                <a:latin typeface="Arial" pitchFamily="18" charset="0"/>
                <a:cs typeface="Arial" pitchFamily="18" charset="0"/>
              </a:rPr>
              <a:t>Age</a:t>
            </a:r>
          </a:p>
        </p:txBody>
      </p:sp>
      <p:sp>
        <p:nvSpPr>
          <p:cNvPr id="2" name="TextBox 1"/>
          <p:cNvSpPr txBox="1"/>
          <p:nvPr/>
        </p:nvSpPr>
        <p:spPr>
          <a:xfrm rot="16200000">
            <a:off x="952500" y="4940300"/>
            <a:ext cx="622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632" dirty="0" smtClean="0">
                <a:solidFill>
                  <a:srgbClr val="00ffff"/>
                </a:solidFill>
                <a:latin typeface="Arial" pitchFamily="18" charset="0"/>
                <a:cs typeface="Arial" pitchFamily="18" charset="0"/>
              </a:rPr>
              <a:t>Income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5041900"/>
            <a:ext cx="4572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519" dirty="0" smtClean="0">
                <a:solidFill>
                  <a:srgbClr val="ccffff"/>
                </a:solidFill>
                <a:latin typeface="Arial" pitchFamily="18" charset="0"/>
                <a:cs typeface="Arial" pitchFamily="18" charset="0"/>
              </a:rPr>
              <a:t>Mark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98800" y="4737100"/>
            <a:ext cx="635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519" dirty="0" smtClean="0">
                <a:solidFill>
                  <a:srgbClr val="ccffff"/>
                </a:solidFill>
                <a:latin typeface="Arial" pitchFamily="18" charset="0"/>
                <a:cs typeface="Arial" pitchFamily="18" charset="0"/>
              </a:rPr>
              <a:t>Rachel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25700" y="5207000"/>
            <a:ext cx="673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519" dirty="0" smtClean="0">
                <a:solidFill>
                  <a:srgbClr val="ff00ff"/>
                </a:solidFill>
                <a:latin typeface="Arial" pitchFamily="18" charset="0"/>
                <a:cs typeface="Arial" pitchFamily="18" charset="0"/>
              </a:rPr>
              <a:t>Center/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47900" y="4597400"/>
            <a:ext cx="660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66" i="1" dirty="0" smtClean="0">
                <a:solidFill>
                  <a:srgbClr val="ffff00"/>
                </a:solidFill>
                <a:latin typeface="Arial" pitchFamily="18" charset="0"/>
                <a:cs typeface="Arial" pitchFamily="18" charset="0"/>
              </a:rPr>
              <a:t>Distance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5359400"/>
            <a:ext cx="1447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519" dirty="0" smtClean="0">
                <a:solidFill>
                  <a:srgbClr val="ff00ff"/>
                </a:solidFill>
                <a:latin typeface="Arial" pitchFamily="18" charset="0"/>
                <a:cs typeface="Arial" pitchFamily="18" charset="0"/>
              </a:rPr>
              <a:t>Mean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f4043d"/>
                </a:solidFill>
                <a:latin typeface="Tahoma" pitchFamily="18" charset="0"/>
                <a:cs typeface="Tahoma" pitchFamily="18" charset="0"/>
              </a:rPr>
              <a:t>(36,</a:t>
            </a:r>
            <a:r>
              <a:rPr lang="en-US" altLang="zh-CN" sz="14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4" dirty="0" smtClean="0">
                <a:solidFill>
                  <a:srgbClr val="f4043d"/>
                </a:solidFill>
                <a:latin typeface="Tahoma" pitchFamily="18" charset="0"/>
                <a:cs typeface="Tahoma" pitchFamily="18" charset="0"/>
              </a:rPr>
              <a:t>51333)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0" y="4787900"/>
            <a:ext cx="22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0" y="5054600"/>
            <a:ext cx="228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40513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태희</a:t>
            </a:r>
            <a:r>
              <a:rPr lang="en-US" altLang="zh-CN" sz="1519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19" dirty="0" smtClean="0">
                <a:solidFill>
                  <a:srgbClr val="ccffff"/>
                </a:solidFill>
                <a:latin typeface="Arial" pitchFamily="18" charset="0"/>
                <a:cs typeface="Arial" pitchFamily="18" charset="0"/>
              </a:rPr>
              <a:t>Jane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46609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맑은 고딕" pitchFamily="18" charset="0"/>
                <a:cs typeface="맑은 고딕" pitchFamily="18" charset="0"/>
              </a:rPr>
              <a:t>영희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1879600"/>
            <a:ext cx="3873500" cy="1308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75200" y="1117600"/>
            <a:ext cx="4165600" cy="2832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292600"/>
            <a:ext cx="9144000" cy="2565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2159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구글맵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활용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49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69530" y="5734050"/>
            <a:ext cx="359664" cy="143255"/>
          </a:xfrm>
          <a:custGeom>
            <a:avLst/>
            <a:gdLst>
              <a:gd name="connsiteX0" fmla="*/ 0 w 359664"/>
              <a:gd name="connsiteY0" fmla="*/ 143255 h 143255"/>
              <a:gd name="connsiteX1" fmla="*/ 359664 w 359664"/>
              <a:gd name="connsiteY1" fmla="*/ 143255 h 143255"/>
              <a:gd name="connsiteX2" fmla="*/ 359664 w 359664"/>
              <a:gd name="connsiteY2" fmla="*/ 0 h 143255"/>
              <a:gd name="connsiteX3" fmla="*/ 0 w 359664"/>
              <a:gd name="connsiteY3" fmla="*/ 0 h 143255"/>
              <a:gd name="connsiteX4" fmla="*/ 0 w 359664"/>
              <a:gd name="connsiteY4" fmla="*/ 143255 h 14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664" h="143255">
                <a:moveTo>
                  <a:pt x="0" y="143255"/>
                </a:moveTo>
                <a:lnTo>
                  <a:pt x="359664" y="143255"/>
                </a:lnTo>
                <a:lnTo>
                  <a:pt x="359664" y="0"/>
                </a:lnTo>
                <a:lnTo>
                  <a:pt x="0" y="0"/>
                </a:lnTo>
                <a:lnTo>
                  <a:pt x="0" y="14325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56576" y="5721096"/>
            <a:ext cx="385572" cy="169163"/>
          </a:xfrm>
          <a:custGeom>
            <a:avLst/>
            <a:gdLst>
              <a:gd name="connsiteX0" fmla="*/ 12954 w 385572"/>
              <a:gd name="connsiteY0" fmla="*/ 156209 h 169163"/>
              <a:gd name="connsiteX1" fmla="*/ 372618 w 385572"/>
              <a:gd name="connsiteY1" fmla="*/ 156209 h 169163"/>
              <a:gd name="connsiteX2" fmla="*/ 372618 w 385572"/>
              <a:gd name="connsiteY2" fmla="*/ 12953 h 169163"/>
              <a:gd name="connsiteX3" fmla="*/ 12954 w 385572"/>
              <a:gd name="connsiteY3" fmla="*/ 12953 h 169163"/>
              <a:gd name="connsiteX4" fmla="*/ 12954 w 385572"/>
              <a:gd name="connsiteY4" fmla="*/ 156209 h 169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5572" h="169163">
                <a:moveTo>
                  <a:pt x="12954" y="156209"/>
                </a:moveTo>
                <a:lnTo>
                  <a:pt x="372618" y="156209"/>
                </a:lnTo>
                <a:lnTo>
                  <a:pt x="372618" y="12953"/>
                </a:lnTo>
                <a:lnTo>
                  <a:pt x="12954" y="12953"/>
                </a:lnTo>
                <a:lnTo>
                  <a:pt x="12954" y="15620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78100" y="965200"/>
            <a:ext cx="3962400" cy="269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6300" y="3860800"/>
            <a:ext cx="7467600" cy="209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762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API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50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990600"/>
            <a:ext cx="5994400" cy="492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584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미세먼지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XML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문서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출력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51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977900"/>
            <a:ext cx="8788400" cy="4038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7581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특정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시간대의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지역별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미세먼지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농도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추출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52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977900"/>
            <a:ext cx="7708900" cy="3543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5816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지역별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미세먼지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농도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지도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출력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53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200" y="977900"/>
            <a:ext cx="8343900" cy="429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54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7900"/>
            <a:ext cx="9144000" cy="5880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55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4900" y="1689100"/>
            <a:ext cx="2667000" cy="370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5600" y="1689100"/>
            <a:ext cx="2667000" cy="373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1752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추천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도서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18000" y="6565900"/>
            <a:ext cx="4572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56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-5-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28600"/>
            <a:ext cx="4051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K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평균군집분석의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원리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14900" y="1714500"/>
            <a:ext cx="622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2" dirty="0" smtClean="0">
                <a:solidFill>
                  <a:srgbClr val="ff9900"/>
                </a:solidFill>
                <a:latin typeface="Times New Roman" pitchFamily="18" charset="0"/>
                <a:cs typeface="Times New Roman" pitchFamily="18" charset="0"/>
              </a:rPr>
              <a:t>k=3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77900"/>
            <a:ext cx="9144000" cy="5880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06400" y="228600"/>
            <a:ext cx="4584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K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평균군집분석의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작동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-6-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25312" y="3465576"/>
            <a:ext cx="312420" cy="359664"/>
          </a:xfrm>
          <a:custGeom>
            <a:avLst/>
            <a:gdLst>
              <a:gd name="connsiteX0" fmla="*/ 0 w 312420"/>
              <a:gd name="connsiteY0" fmla="*/ 89915 h 359664"/>
              <a:gd name="connsiteX1" fmla="*/ 156209 w 312420"/>
              <a:gd name="connsiteY1" fmla="*/ 89915 h 359664"/>
              <a:gd name="connsiteX2" fmla="*/ 156209 w 312420"/>
              <a:gd name="connsiteY2" fmla="*/ 0 h 359664"/>
              <a:gd name="connsiteX3" fmla="*/ 312420 w 312420"/>
              <a:gd name="connsiteY3" fmla="*/ 179832 h 359664"/>
              <a:gd name="connsiteX4" fmla="*/ 156209 w 312420"/>
              <a:gd name="connsiteY4" fmla="*/ 359664 h 359664"/>
              <a:gd name="connsiteX5" fmla="*/ 156209 w 312420"/>
              <a:gd name="connsiteY5" fmla="*/ 269747 h 359664"/>
              <a:gd name="connsiteX6" fmla="*/ 0 w 312420"/>
              <a:gd name="connsiteY6" fmla="*/ 269747 h 359664"/>
              <a:gd name="connsiteX7" fmla="*/ 0 w 312420"/>
              <a:gd name="connsiteY7" fmla="*/ 89915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12420" h="359664">
                <a:moveTo>
                  <a:pt x="0" y="89915"/>
                </a:moveTo>
                <a:lnTo>
                  <a:pt x="156209" y="89915"/>
                </a:lnTo>
                <a:lnTo>
                  <a:pt x="156209" y="0"/>
                </a:lnTo>
                <a:lnTo>
                  <a:pt x="312420" y="179832"/>
                </a:lnTo>
                <a:lnTo>
                  <a:pt x="156209" y="359664"/>
                </a:lnTo>
                <a:lnTo>
                  <a:pt x="156209" y="269747"/>
                </a:lnTo>
                <a:lnTo>
                  <a:pt x="0" y="269747"/>
                </a:lnTo>
                <a:lnTo>
                  <a:pt x="0" y="89915"/>
                </a:lnTo>
              </a:path>
            </a:pathLst>
          </a:custGeom>
          <a:solidFill>
            <a:srgbClr val="63a8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49880" y="3465576"/>
            <a:ext cx="313944" cy="359664"/>
          </a:xfrm>
          <a:custGeom>
            <a:avLst/>
            <a:gdLst>
              <a:gd name="connsiteX0" fmla="*/ 0 w 313944"/>
              <a:gd name="connsiteY0" fmla="*/ 89915 h 359664"/>
              <a:gd name="connsiteX1" fmla="*/ 156972 w 313944"/>
              <a:gd name="connsiteY1" fmla="*/ 89915 h 359664"/>
              <a:gd name="connsiteX2" fmla="*/ 156972 w 313944"/>
              <a:gd name="connsiteY2" fmla="*/ 0 h 359664"/>
              <a:gd name="connsiteX3" fmla="*/ 313944 w 313944"/>
              <a:gd name="connsiteY3" fmla="*/ 179832 h 359664"/>
              <a:gd name="connsiteX4" fmla="*/ 156972 w 313944"/>
              <a:gd name="connsiteY4" fmla="*/ 359664 h 359664"/>
              <a:gd name="connsiteX5" fmla="*/ 156972 w 313944"/>
              <a:gd name="connsiteY5" fmla="*/ 269747 h 359664"/>
              <a:gd name="connsiteX6" fmla="*/ 0 w 313944"/>
              <a:gd name="connsiteY6" fmla="*/ 269747 h 359664"/>
              <a:gd name="connsiteX7" fmla="*/ 0 w 313944"/>
              <a:gd name="connsiteY7" fmla="*/ 89915 h 359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13944" h="359664">
                <a:moveTo>
                  <a:pt x="0" y="89915"/>
                </a:moveTo>
                <a:lnTo>
                  <a:pt x="156972" y="89915"/>
                </a:lnTo>
                <a:lnTo>
                  <a:pt x="156972" y="0"/>
                </a:lnTo>
                <a:lnTo>
                  <a:pt x="313944" y="179832"/>
                </a:lnTo>
                <a:lnTo>
                  <a:pt x="156972" y="359664"/>
                </a:lnTo>
                <a:lnTo>
                  <a:pt x="156972" y="269747"/>
                </a:lnTo>
                <a:lnTo>
                  <a:pt x="0" y="269747"/>
                </a:lnTo>
                <a:lnTo>
                  <a:pt x="0" y="89915"/>
                </a:lnTo>
              </a:path>
            </a:pathLst>
          </a:custGeom>
          <a:solidFill>
            <a:srgbClr val="63a8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" y="2552700"/>
            <a:ext cx="2730500" cy="2171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87700" y="2552700"/>
            <a:ext cx="2717800" cy="2171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61100" y="2552700"/>
            <a:ext cx="2717800" cy="2171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-7-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" y="228600"/>
            <a:ext cx="4051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K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평균군집분석의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사례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9144000"/>
              <a:gd name="connsiteY0" fmla="*/ 6858000 h 6858000"/>
              <a:gd name="connsiteX1" fmla="*/ 9144000 w 9144000"/>
              <a:gd name="connsiteY1" fmla="*/ 6858000 h 6858000"/>
              <a:gd name="connsiteX2" fmla="*/ 9144000 w 9144000"/>
              <a:gd name="connsiteY2" fmla="*/ 0 h 6858000"/>
              <a:gd name="connsiteX3" fmla="*/ 0 w 9144000"/>
              <a:gd name="connsiteY3" fmla="*/ 0 h 6858000"/>
              <a:gd name="connsiteX4" fmla="*/ 0 w 9144000"/>
              <a:gd name="connsiteY4" fmla="*/ 685800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6858000"/>
                </a:moveTo>
                <a:lnTo>
                  <a:pt x="9144000" y="6858000"/>
                </a:lnTo>
                <a:lnTo>
                  <a:pt x="9144000" y="0"/>
                </a:lnTo>
                <a:lnTo>
                  <a:pt x="0" y="0"/>
                </a:lnTo>
                <a:lnTo>
                  <a:pt x="0" y="6858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764" y="6489192"/>
            <a:ext cx="7526909" cy="51816"/>
          </a:xfrm>
          <a:custGeom>
            <a:avLst/>
            <a:gdLst>
              <a:gd name="connsiteX0" fmla="*/ 12954 w 7526909"/>
              <a:gd name="connsiteY0" fmla="*/ 12953 h 51816"/>
              <a:gd name="connsiteX1" fmla="*/ 7513955 w 7526909"/>
              <a:gd name="connsiteY1" fmla="*/ 14540 h 51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26909" h="51816">
                <a:moveTo>
                  <a:pt x="12954" y="12953"/>
                </a:moveTo>
                <a:lnTo>
                  <a:pt x="7513955" y="14540"/>
                </a:lnTo>
              </a:path>
            </a:pathLst>
          </a:custGeom>
          <a:ln w="25400">
            <a:solidFill>
              <a:srgbClr val="3c8c9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56" y="6544056"/>
            <a:ext cx="1658112" cy="251459"/>
          </a:xfrm>
          <a:custGeom>
            <a:avLst/>
            <a:gdLst>
              <a:gd name="connsiteX0" fmla="*/ 0 w 1658112"/>
              <a:gd name="connsiteY0" fmla="*/ 251459 h 251459"/>
              <a:gd name="connsiteX1" fmla="*/ 1658112 w 1658112"/>
              <a:gd name="connsiteY1" fmla="*/ 251459 h 251459"/>
              <a:gd name="connsiteX2" fmla="*/ 1658112 w 1658112"/>
              <a:gd name="connsiteY2" fmla="*/ 0 h 251459"/>
              <a:gd name="connsiteX3" fmla="*/ 0 w 1658112"/>
              <a:gd name="connsiteY3" fmla="*/ 0 h 251459"/>
              <a:gd name="connsiteX4" fmla="*/ 0 w 1658112"/>
              <a:gd name="connsiteY4" fmla="*/ 251459 h 251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8112" h="251459">
                <a:moveTo>
                  <a:pt x="0" y="251459"/>
                </a:moveTo>
                <a:lnTo>
                  <a:pt x="1658112" y="251459"/>
                </a:lnTo>
                <a:lnTo>
                  <a:pt x="1658112" y="0"/>
                </a:lnTo>
                <a:lnTo>
                  <a:pt x="0" y="0"/>
                </a:lnTo>
                <a:lnTo>
                  <a:pt x="0" y="25145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374" y="11429"/>
            <a:ext cx="8819388" cy="754380"/>
          </a:xfrm>
          <a:custGeom>
            <a:avLst/>
            <a:gdLst>
              <a:gd name="connsiteX0" fmla="*/ 0 w 8819388"/>
              <a:gd name="connsiteY0" fmla="*/ 754380 h 754380"/>
              <a:gd name="connsiteX1" fmla="*/ 8819388 w 8819388"/>
              <a:gd name="connsiteY1" fmla="*/ 754380 h 754380"/>
              <a:gd name="connsiteX2" fmla="*/ 8819388 w 8819388"/>
              <a:gd name="connsiteY2" fmla="*/ 0 h 754380"/>
              <a:gd name="connsiteX3" fmla="*/ 0 w 8819388"/>
              <a:gd name="connsiteY3" fmla="*/ 0 h 754380"/>
              <a:gd name="connsiteX4" fmla="*/ 0 w 8819388"/>
              <a:gd name="connsiteY4" fmla="*/ 754380 h 754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19388" h="754380">
                <a:moveTo>
                  <a:pt x="0" y="754380"/>
                </a:moveTo>
                <a:lnTo>
                  <a:pt x="8819388" y="754380"/>
                </a:lnTo>
                <a:lnTo>
                  <a:pt x="8819388" y="0"/>
                </a:lnTo>
                <a:lnTo>
                  <a:pt x="0" y="0"/>
                </a:lnTo>
                <a:lnTo>
                  <a:pt x="0" y="754380"/>
                </a:lnTo>
              </a:path>
            </a:pathLst>
          </a:custGeom>
          <a:solidFill>
            <a:srgbClr val="2540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896" y="-3048"/>
            <a:ext cx="8848344" cy="783336"/>
          </a:xfrm>
          <a:custGeom>
            <a:avLst/>
            <a:gdLst>
              <a:gd name="connsiteX0" fmla="*/ 14477 w 8848344"/>
              <a:gd name="connsiteY0" fmla="*/ 768858 h 783336"/>
              <a:gd name="connsiteX1" fmla="*/ 8833866 w 8848344"/>
              <a:gd name="connsiteY1" fmla="*/ 768858 h 783336"/>
              <a:gd name="connsiteX2" fmla="*/ 8833866 w 8848344"/>
              <a:gd name="connsiteY2" fmla="*/ 14478 h 783336"/>
              <a:gd name="connsiteX3" fmla="*/ 14477 w 8848344"/>
              <a:gd name="connsiteY3" fmla="*/ 14478 h 783336"/>
              <a:gd name="connsiteX4" fmla="*/ 14477 w 8848344"/>
              <a:gd name="connsiteY4" fmla="*/ 768858 h 783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48344" h="783336">
                <a:moveTo>
                  <a:pt x="14477" y="768858"/>
                </a:moveTo>
                <a:lnTo>
                  <a:pt x="8833866" y="768858"/>
                </a:lnTo>
                <a:lnTo>
                  <a:pt x="8833866" y="14478"/>
                </a:lnTo>
                <a:lnTo>
                  <a:pt x="14477" y="14478"/>
                </a:lnTo>
                <a:lnTo>
                  <a:pt x="14477" y="76885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876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300" y="2781300"/>
            <a:ext cx="8559800" cy="2184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032500"/>
            <a:ext cx="9144000" cy="825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30200" y="254000"/>
            <a:ext cx="41275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K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평균군집분석의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ffff"/>
                </a:solidFill>
                <a:latin typeface="HY견고딕" pitchFamily="18" charset="0"/>
                <a:cs typeface="HY견고딕" pitchFamily="18" charset="0"/>
              </a:rPr>
              <a:t>과정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76200" algn="l"/>
              </a:tabLst>
            </a:pPr>
            <a:r>
              <a:rPr lang="en-US" altLang="zh-CN" sz="2004" dirty="0" smtClean="0">
                <a:solidFill>
                  <a:srgbClr val="83ada3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Elbow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method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68800" y="6565900"/>
            <a:ext cx="355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							</a:tabLst>
            </a:pPr>
            <a:r>
              <a:rPr lang="en-US" altLang="zh-CN" sz="1200" b="1" dirty="0" smtClean="0">
                <a:solidFill>
                  <a:srgbClr val="000000"/>
                </a:solidFill>
                <a:latin typeface="Verdana" pitchFamily="18" charset="0"/>
                <a:cs typeface="Verdana" pitchFamily="18" charset="0"/>
              </a:rPr>
              <a:t>-8-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